
<file path=[Content_Types].xml><?xml version="1.0" encoding="utf-8"?>
<Types xmlns="http://schemas.openxmlformats.org/package/2006/content-types">
  <Default Extension="bin" ContentType="application/vnd.openxmlformats-officedocument.oleObject"/>
  <Default Extension="gif" ContentType="image/gif"/>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82"/>
  </p:notesMasterIdLst>
  <p:sldIdLst>
    <p:sldId id="256" r:id="rId2"/>
    <p:sldId id="273" r:id="rId3"/>
    <p:sldId id="415" r:id="rId4"/>
    <p:sldId id="416" r:id="rId5"/>
    <p:sldId id="419" r:id="rId6"/>
    <p:sldId id="460" r:id="rId7"/>
    <p:sldId id="461" r:id="rId8"/>
    <p:sldId id="462" r:id="rId9"/>
    <p:sldId id="463" r:id="rId10"/>
    <p:sldId id="464" r:id="rId11"/>
    <p:sldId id="465" r:id="rId12"/>
    <p:sldId id="466" r:id="rId13"/>
    <p:sldId id="467" r:id="rId14"/>
    <p:sldId id="468" r:id="rId15"/>
    <p:sldId id="469" r:id="rId16"/>
    <p:sldId id="470" r:id="rId17"/>
    <p:sldId id="471" r:id="rId18"/>
    <p:sldId id="472" r:id="rId19"/>
    <p:sldId id="473" r:id="rId20"/>
    <p:sldId id="474" r:id="rId21"/>
    <p:sldId id="475" r:id="rId22"/>
    <p:sldId id="476" r:id="rId23"/>
    <p:sldId id="477" r:id="rId24"/>
    <p:sldId id="447" r:id="rId25"/>
    <p:sldId id="448" r:id="rId26"/>
    <p:sldId id="318" r:id="rId27"/>
    <p:sldId id="317" r:id="rId28"/>
    <p:sldId id="319" r:id="rId29"/>
    <p:sldId id="320" r:id="rId30"/>
    <p:sldId id="321" r:id="rId31"/>
    <p:sldId id="322" r:id="rId32"/>
    <p:sldId id="323" r:id="rId33"/>
    <p:sldId id="329" r:id="rId34"/>
    <p:sldId id="324" r:id="rId35"/>
    <p:sldId id="328" r:id="rId36"/>
    <p:sldId id="327" r:id="rId37"/>
    <p:sldId id="325" r:id="rId38"/>
    <p:sldId id="330" r:id="rId39"/>
    <p:sldId id="332" r:id="rId40"/>
    <p:sldId id="479" r:id="rId41"/>
    <p:sldId id="351" r:id="rId42"/>
    <p:sldId id="333" r:id="rId43"/>
    <p:sldId id="480" r:id="rId44"/>
    <p:sldId id="334" r:id="rId45"/>
    <p:sldId id="348" r:id="rId46"/>
    <p:sldId id="341" r:id="rId47"/>
    <p:sldId id="350" r:id="rId48"/>
    <p:sldId id="343" r:id="rId49"/>
    <p:sldId id="353" r:id="rId50"/>
    <p:sldId id="354" r:id="rId51"/>
    <p:sldId id="342" r:id="rId52"/>
    <p:sldId id="352" r:id="rId53"/>
    <p:sldId id="340" r:id="rId54"/>
    <p:sldId id="358" r:id="rId55"/>
    <p:sldId id="359" r:id="rId56"/>
    <p:sldId id="360" r:id="rId57"/>
    <p:sldId id="361" r:id="rId58"/>
    <p:sldId id="364" r:id="rId59"/>
    <p:sldId id="362" r:id="rId60"/>
    <p:sldId id="363" r:id="rId61"/>
    <p:sldId id="355" r:id="rId62"/>
    <p:sldId id="365" r:id="rId63"/>
    <p:sldId id="478" r:id="rId64"/>
    <p:sldId id="335" r:id="rId65"/>
    <p:sldId id="337" r:id="rId66"/>
    <p:sldId id="338" r:id="rId67"/>
    <p:sldId id="336" r:id="rId68"/>
    <p:sldId id="339" r:id="rId69"/>
    <p:sldId id="356" r:id="rId70"/>
    <p:sldId id="366" r:id="rId71"/>
    <p:sldId id="357" r:id="rId72"/>
    <p:sldId id="367" r:id="rId73"/>
    <p:sldId id="368" r:id="rId74"/>
    <p:sldId id="370" r:id="rId75"/>
    <p:sldId id="369" r:id="rId76"/>
    <p:sldId id="371" r:id="rId77"/>
    <p:sldId id="372" r:id="rId78"/>
    <p:sldId id="373" r:id="rId79"/>
    <p:sldId id="375" r:id="rId80"/>
    <p:sldId id="374" r:id="rId81"/>
  </p:sldIdLst>
  <p:sldSz cx="9906000" cy="6858000" type="A4"/>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56" roundtripDataSignature="AMtx7miebgrG9HDKhCrt52BKD3umGaYII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User"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90" autoAdjust="0"/>
    <p:restoredTop sz="0" autoAdjust="0"/>
  </p:normalViewPr>
  <p:slideViewPr>
    <p:cSldViewPr snapToGrid="0">
      <p:cViewPr varScale="1">
        <p:scale>
          <a:sx n="85" d="100"/>
          <a:sy n="85" d="100"/>
        </p:scale>
        <p:origin x="1210" y="62"/>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15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157"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60" Type="http://schemas.openxmlformats.org/officeDocument/2006/relationships/theme" Target="theme/theme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5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156"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8" name="Google Shape;68;p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6694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820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0642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63052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3637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06823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20244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01174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97745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7654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 name="Google Shape;74;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48517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17871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41644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 name="Google Shape;74;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2048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15913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69930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50605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92772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13479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3833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 name="Google Shape;74;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75863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74788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97413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61770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95692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759507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 name="Google Shape;74;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04970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EF88DE3F-308C-D7EE-00B6-D1A598CCDEC9}"/>
            </a:ext>
          </a:extLst>
        </p:cNvPr>
        <p:cNvGrpSpPr/>
        <p:nvPr/>
      </p:nvGrpSpPr>
      <p:grpSpPr>
        <a:xfrm>
          <a:off x="0" y="0"/>
          <a:ext cx="0" cy="0"/>
          <a:chOff x="0" y="0"/>
          <a:chExt cx="0" cy="0"/>
        </a:xfrm>
      </p:grpSpPr>
      <p:sp>
        <p:nvSpPr>
          <p:cNvPr id="79" name="Google Shape;79;p3:notes">
            <a:extLst>
              <a:ext uri="{FF2B5EF4-FFF2-40B4-BE49-F238E27FC236}">
                <a16:creationId xmlns:a16="http://schemas.microsoft.com/office/drawing/2014/main" id="{A16F9AB7-5C2F-C6DA-766C-D4D1A9FD6F7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a:extLst>
              <a:ext uri="{FF2B5EF4-FFF2-40B4-BE49-F238E27FC236}">
                <a16:creationId xmlns:a16="http://schemas.microsoft.com/office/drawing/2014/main" id="{5930C8D4-A402-F067-34A5-242E5B995273}"/>
              </a:ext>
            </a:extLst>
          </p:cNvPr>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95669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5851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4714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46594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4808121D-5301-5C88-6D4B-907A455657B6}"/>
            </a:ext>
          </a:extLst>
        </p:cNvPr>
        <p:cNvGrpSpPr/>
        <p:nvPr/>
      </p:nvGrpSpPr>
      <p:grpSpPr>
        <a:xfrm>
          <a:off x="0" y="0"/>
          <a:ext cx="0" cy="0"/>
          <a:chOff x="0" y="0"/>
          <a:chExt cx="0" cy="0"/>
        </a:xfrm>
      </p:grpSpPr>
      <p:sp>
        <p:nvSpPr>
          <p:cNvPr id="79" name="Google Shape;79;p3:notes">
            <a:extLst>
              <a:ext uri="{FF2B5EF4-FFF2-40B4-BE49-F238E27FC236}">
                <a16:creationId xmlns:a16="http://schemas.microsoft.com/office/drawing/2014/main" id="{FDEEF34D-8E70-FD6E-891C-7860F828E3C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a:extLst>
              <a:ext uri="{FF2B5EF4-FFF2-40B4-BE49-F238E27FC236}">
                <a16:creationId xmlns:a16="http://schemas.microsoft.com/office/drawing/2014/main" id="{B341BC94-569F-07A0-9DA3-67E01EE64E4C}"/>
              </a:ext>
            </a:extLst>
          </p:cNvPr>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05480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50838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25821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05134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21562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21653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04740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7410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45402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2535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95228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96431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96513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47766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66164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67202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8572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17890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31659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40838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2F8E17B6-6259-C456-55C7-48133245D3A0}"/>
            </a:ext>
          </a:extLst>
        </p:cNvPr>
        <p:cNvGrpSpPr/>
        <p:nvPr/>
      </p:nvGrpSpPr>
      <p:grpSpPr>
        <a:xfrm>
          <a:off x="0" y="0"/>
          <a:ext cx="0" cy="0"/>
          <a:chOff x="0" y="0"/>
          <a:chExt cx="0" cy="0"/>
        </a:xfrm>
      </p:grpSpPr>
      <p:sp>
        <p:nvSpPr>
          <p:cNvPr id="79" name="Google Shape;79;p3:notes">
            <a:extLst>
              <a:ext uri="{FF2B5EF4-FFF2-40B4-BE49-F238E27FC236}">
                <a16:creationId xmlns:a16="http://schemas.microsoft.com/office/drawing/2014/main" id="{0554A6A1-EDC2-E1E7-6941-F4C96ED09F3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a:extLst>
              <a:ext uri="{FF2B5EF4-FFF2-40B4-BE49-F238E27FC236}">
                <a16:creationId xmlns:a16="http://schemas.microsoft.com/office/drawing/2014/main" id="{3868682B-58A3-5452-8A15-B328A0C80077}"/>
              </a:ext>
            </a:extLst>
          </p:cNvPr>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2022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75836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B5C5314E-EFE4-A45F-2061-7A5CAE5ECF5A}"/>
            </a:ext>
          </a:extLst>
        </p:cNvPr>
        <p:cNvGrpSpPr/>
        <p:nvPr/>
      </p:nvGrpSpPr>
      <p:grpSpPr>
        <a:xfrm>
          <a:off x="0" y="0"/>
          <a:ext cx="0" cy="0"/>
          <a:chOff x="0" y="0"/>
          <a:chExt cx="0" cy="0"/>
        </a:xfrm>
      </p:grpSpPr>
      <p:sp>
        <p:nvSpPr>
          <p:cNvPr id="79" name="Google Shape;79;p3:notes">
            <a:extLst>
              <a:ext uri="{FF2B5EF4-FFF2-40B4-BE49-F238E27FC236}">
                <a16:creationId xmlns:a16="http://schemas.microsoft.com/office/drawing/2014/main" id="{0F91082B-ACDC-23FF-B9DC-FE162BDF252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a:extLst>
              <a:ext uri="{FF2B5EF4-FFF2-40B4-BE49-F238E27FC236}">
                <a16:creationId xmlns:a16="http://schemas.microsoft.com/office/drawing/2014/main" id="{5B842CB4-5635-B7AC-8C55-13F4AF493DEC}"/>
              </a:ext>
            </a:extLst>
          </p:cNvPr>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91839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28299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91676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0045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1869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68481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03111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58216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68538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4809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43859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914268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94830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401846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37577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549968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79193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36317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95045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6234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85839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0"/>
        <p:cNvGrpSpPr/>
        <p:nvPr/>
      </p:nvGrpSpPr>
      <p:grpSpPr>
        <a:xfrm>
          <a:off x="0" y="0"/>
          <a:ext cx="0" cy="0"/>
          <a:chOff x="0" y="0"/>
          <a:chExt cx="0" cy="0"/>
        </a:xfrm>
      </p:grpSpPr>
      <p:sp>
        <p:nvSpPr>
          <p:cNvPr id="11" name="Google Shape;11;p20"/>
          <p:cNvSpPr/>
          <p:nvPr/>
        </p:nvSpPr>
        <p:spPr>
          <a:xfrm>
            <a:off x="0" y="0"/>
            <a:ext cx="9906000" cy="2284013"/>
          </a:xfrm>
          <a:prstGeom prst="rect">
            <a:avLst/>
          </a:prstGeom>
          <a:solidFill>
            <a:srgbClr val="0039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2" name="Google Shape;12;p20"/>
          <p:cNvPicPr preferRelativeResize="0"/>
          <p:nvPr/>
        </p:nvPicPr>
        <p:blipFill rotWithShape="1">
          <a:blip r:embed="rId2">
            <a:alphaModFix/>
          </a:blip>
          <a:srcRect/>
          <a:stretch/>
        </p:blipFill>
        <p:spPr>
          <a:xfrm>
            <a:off x="519596" y="490335"/>
            <a:ext cx="1110421" cy="1317924"/>
          </a:xfrm>
          <a:prstGeom prst="rect">
            <a:avLst/>
          </a:prstGeom>
          <a:noFill/>
          <a:ln>
            <a:noFill/>
          </a:ln>
        </p:spPr>
      </p:pic>
      <p:sp>
        <p:nvSpPr>
          <p:cNvPr id="13" name="Google Shape;13;p20"/>
          <p:cNvSpPr/>
          <p:nvPr/>
        </p:nvSpPr>
        <p:spPr>
          <a:xfrm>
            <a:off x="0" y="2284015"/>
            <a:ext cx="9906000" cy="4573987"/>
          </a:xfrm>
          <a:prstGeom prst="rect">
            <a:avLst/>
          </a:prstGeom>
          <a:solidFill>
            <a:srgbClr val="A7C5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A7C539"/>
              </a:solidFill>
              <a:latin typeface="Calibri"/>
              <a:ea typeface="Calibri"/>
              <a:cs typeface="Calibri"/>
              <a:sym typeface="Calibri"/>
            </a:endParaRPr>
          </a:p>
        </p:txBody>
      </p:sp>
      <p:sp>
        <p:nvSpPr>
          <p:cNvPr id="14" name="Google Shape;14;p20"/>
          <p:cNvSpPr txBox="1">
            <a:spLocks noGrp="1"/>
          </p:cNvSpPr>
          <p:nvPr>
            <p:ph type="body" idx="1"/>
          </p:nvPr>
        </p:nvSpPr>
        <p:spPr>
          <a:xfrm>
            <a:off x="330679" y="2808725"/>
            <a:ext cx="9244642" cy="33499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rgbClr val="003964"/>
              </a:buClr>
              <a:buSzPts val="5800"/>
              <a:buFont typeface="Arial"/>
              <a:buNone/>
              <a:defRPr sz="5800" b="0" i="0" u="none" strike="noStrike" cap="none">
                <a:solidFill>
                  <a:srgbClr val="003964"/>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 name="Google Shape;15;p20"/>
          <p:cNvSpPr txBox="1">
            <a:spLocks noGrp="1"/>
          </p:cNvSpPr>
          <p:nvPr>
            <p:ph type="body" idx="2"/>
          </p:nvPr>
        </p:nvSpPr>
        <p:spPr>
          <a:xfrm>
            <a:off x="7858664" y="403225"/>
            <a:ext cx="1531827" cy="1404938"/>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25000"/>
              </a:lnSpc>
              <a:spcBef>
                <a:spcPts val="0"/>
              </a:spcBef>
              <a:spcAft>
                <a:spcPts val="0"/>
              </a:spcAft>
              <a:buClr>
                <a:srgbClr val="A7C539"/>
              </a:buClr>
              <a:buSzPts val="1050"/>
              <a:buFont typeface="Arial"/>
              <a:buNone/>
              <a:defRPr sz="1050" b="0" i="0" u="none" strike="noStrike" cap="none">
                <a:solidFill>
                  <a:srgbClr val="A7C539"/>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resentation Subtitle">
  <p:cSld name="Presentation Subtitle">
    <p:bg>
      <p:bgPr>
        <a:solidFill>
          <a:srgbClr val="E4E541"/>
        </a:solidFill>
        <a:effectLst/>
      </p:bgPr>
    </p:bg>
    <p:spTree>
      <p:nvGrpSpPr>
        <p:cNvPr id="1" name="Shape 16"/>
        <p:cNvGrpSpPr/>
        <p:nvPr/>
      </p:nvGrpSpPr>
      <p:grpSpPr>
        <a:xfrm>
          <a:off x="0" y="0"/>
          <a:ext cx="0" cy="0"/>
          <a:chOff x="0" y="0"/>
          <a:chExt cx="0" cy="0"/>
        </a:xfrm>
      </p:grpSpPr>
      <p:sp>
        <p:nvSpPr>
          <p:cNvPr id="17" name="Google Shape;17;p21"/>
          <p:cNvSpPr txBox="1"/>
          <p:nvPr/>
        </p:nvSpPr>
        <p:spPr>
          <a:xfrm>
            <a:off x="4108202" y="6174343"/>
            <a:ext cx="1689596" cy="36512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900" b="0" i="0" u="none" strike="noStrike" cap="none">
                <a:solidFill>
                  <a:srgbClr val="003964"/>
                </a:solidFill>
                <a:latin typeface="Arial"/>
                <a:ea typeface="Arial"/>
                <a:cs typeface="Arial"/>
                <a:sym typeface="Arial"/>
              </a:rPr>
              <a:t>‹#›</a:t>
            </a:fld>
            <a:endParaRPr sz="900" b="0" i="0" u="none" strike="noStrike" cap="none">
              <a:solidFill>
                <a:srgbClr val="003964"/>
              </a:solidFill>
              <a:latin typeface="Arial"/>
              <a:ea typeface="Arial"/>
              <a:cs typeface="Arial"/>
              <a:sym typeface="Arial"/>
            </a:endParaRPr>
          </a:p>
        </p:txBody>
      </p:sp>
      <p:sp>
        <p:nvSpPr>
          <p:cNvPr id="18" name="Google Shape;18;p21"/>
          <p:cNvSpPr txBox="1">
            <a:spLocks noGrp="1"/>
          </p:cNvSpPr>
          <p:nvPr>
            <p:ph type="body" idx="1"/>
          </p:nvPr>
        </p:nvSpPr>
        <p:spPr>
          <a:xfrm>
            <a:off x="465138" y="6182294"/>
            <a:ext cx="1841500" cy="36512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3964"/>
              </a:buClr>
              <a:buSzPts val="900"/>
              <a:buFont typeface="Arial"/>
              <a:buNone/>
              <a:defRPr sz="900" b="0" i="0" u="none" strike="noStrike" cap="none">
                <a:solidFill>
                  <a:srgbClr val="003964"/>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9" name="Google Shape;19;p21"/>
          <p:cNvSpPr txBox="1">
            <a:spLocks noGrp="1"/>
          </p:cNvSpPr>
          <p:nvPr>
            <p:ph type="body" idx="2"/>
          </p:nvPr>
        </p:nvSpPr>
        <p:spPr>
          <a:xfrm>
            <a:off x="1271628" y="2376733"/>
            <a:ext cx="7267575" cy="10175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rgbClr val="003964"/>
              </a:buClr>
              <a:buSzPts val="5200"/>
              <a:buFont typeface="Arial"/>
              <a:buNone/>
              <a:defRPr sz="5200" b="0" i="0" u="none" strike="noStrike" cap="none">
                <a:solidFill>
                  <a:srgbClr val="003964"/>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20" name="Google Shape;20;p21"/>
          <p:cNvCxnSpPr/>
          <p:nvPr/>
        </p:nvCxnSpPr>
        <p:spPr>
          <a:xfrm>
            <a:off x="228601" y="5710308"/>
            <a:ext cx="9438198" cy="0"/>
          </a:xfrm>
          <a:prstGeom prst="straightConnector1">
            <a:avLst/>
          </a:prstGeom>
          <a:noFill/>
          <a:ln w="9525" cap="flat" cmpd="sng">
            <a:solidFill>
              <a:srgbClr val="003964"/>
            </a:solidFill>
            <a:prstDash val="solid"/>
            <a:miter lim="800000"/>
            <a:headEnd type="none" w="sm" len="sm"/>
            <a:tailEnd type="none" w="sm" len="sm"/>
          </a:ln>
        </p:spPr>
      </p:cxnSp>
      <p:pic>
        <p:nvPicPr>
          <p:cNvPr id="21" name="Google Shape;21;p21"/>
          <p:cNvPicPr preferRelativeResize="0"/>
          <p:nvPr/>
        </p:nvPicPr>
        <p:blipFill rotWithShape="1">
          <a:blip r:embed="rId2">
            <a:alphaModFix/>
          </a:blip>
          <a:srcRect/>
          <a:stretch/>
        </p:blipFill>
        <p:spPr>
          <a:xfrm>
            <a:off x="8179904" y="6018282"/>
            <a:ext cx="1193800" cy="5270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2"/>
        <p:cNvGrpSpPr/>
        <p:nvPr/>
      </p:nvGrpSpPr>
      <p:grpSpPr>
        <a:xfrm>
          <a:off x="0" y="0"/>
          <a:ext cx="0" cy="0"/>
          <a:chOff x="0" y="0"/>
          <a:chExt cx="0" cy="0"/>
        </a:xfrm>
      </p:grpSpPr>
      <p:cxnSp>
        <p:nvCxnSpPr>
          <p:cNvPr id="23" name="Google Shape;23;p22"/>
          <p:cNvCxnSpPr/>
          <p:nvPr/>
        </p:nvCxnSpPr>
        <p:spPr>
          <a:xfrm>
            <a:off x="228601" y="1142999"/>
            <a:ext cx="9438198" cy="0"/>
          </a:xfrm>
          <a:prstGeom prst="straightConnector1">
            <a:avLst/>
          </a:prstGeom>
          <a:noFill/>
          <a:ln w="9525" cap="flat" cmpd="sng">
            <a:solidFill>
              <a:srgbClr val="003964"/>
            </a:solidFill>
            <a:prstDash val="solid"/>
            <a:miter lim="800000"/>
            <a:headEnd type="none" w="sm" len="sm"/>
            <a:tailEnd type="none" w="sm" len="sm"/>
          </a:ln>
        </p:spPr>
      </p:cxnSp>
      <p:pic>
        <p:nvPicPr>
          <p:cNvPr id="24" name="Google Shape;24;p22"/>
          <p:cNvPicPr preferRelativeResize="0"/>
          <p:nvPr/>
        </p:nvPicPr>
        <p:blipFill rotWithShape="1">
          <a:blip r:embed="rId2">
            <a:alphaModFix/>
          </a:blip>
          <a:srcRect/>
          <a:stretch/>
        </p:blipFill>
        <p:spPr>
          <a:xfrm>
            <a:off x="8182665" y="315347"/>
            <a:ext cx="1193800" cy="527050"/>
          </a:xfrm>
          <a:prstGeom prst="rect">
            <a:avLst/>
          </a:prstGeom>
          <a:noFill/>
          <a:ln>
            <a:noFill/>
          </a:ln>
        </p:spPr>
      </p:pic>
      <p:sp>
        <p:nvSpPr>
          <p:cNvPr id="25" name="Google Shape;25;p22"/>
          <p:cNvSpPr txBox="1">
            <a:spLocks noGrp="1"/>
          </p:cNvSpPr>
          <p:nvPr>
            <p:ph type="body" idx="1"/>
          </p:nvPr>
        </p:nvSpPr>
        <p:spPr>
          <a:xfrm>
            <a:off x="433403" y="1562684"/>
            <a:ext cx="4000500" cy="55086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3964"/>
              </a:buClr>
              <a:buSzPts val="2400"/>
              <a:buFont typeface="Arial"/>
              <a:buNone/>
              <a:defRPr sz="2400" b="0" i="0" u="none" strike="noStrike" cap="none">
                <a:solidFill>
                  <a:srgbClr val="003964"/>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 name="Google Shape;26;p22"/>
          <p:cNvSpPr txBox="1">
            <a:spLocks noGrp="1"/>
          </p:cNvSpPr>
          <p:nvPr>
            <p:ph type="body" idx="2"/>
          </p:nvPr>
        </p:nvSpPr>
        <p:spPr>
          <a:xfrm>
            <a:off x="433402" y="2071803"/>
            <a:ext cx="6156242" cy="35974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5000"/>
              </a:lnSpc>
              <a:spcBef>
                <a:spcPts val="100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22"/>
          <p:cNvSpPr txBox="1"/>
          <p:nvPr/>
        </p:nvSpPr>
        <p:spPr>
          <a:xfrm>
            <a:off x="4108202" y="420163"/>
            <a:ext cx="1689596" cy="36512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900" b="0" i="0" u="none" strike="noStrike" cap="none">
                <a:solidFill>
                  <a:srgbClr val="003964"/>
                </a:solidFill>
                <a:latin typeface="Arial"/>
                <a:ea typeface="Arial"/>
                <a:cs typeface="Arial"/>
                <a:sym typeface="Arial"/>
              </a:rPr>
              <a:t>‹#›</a:t>
            </a:fld>
            <a:endParaRPr sz="900" b="0" i="0" u="none" strike="noStrike" cap="none">
              <a:solidFill>
                <a:srgbClr val="003964"/>
              </a:solidFill>
              <a:latin typeface="Arial"/>
              <a:ea typeface="Arial"/>
              <a:cs typeface="Arial"/>
              <a:sym typeface="Arial"/>
            </a:endParaRPr>
          </a:p>
        </p:txBody>
      </p:sp>
      <p:sp>
        <p:nvSpPr>
          <p:cNvPr id="28" name="Google Shape;28;p22"/>
          <p:cNvSpPr txBox="1">
            <a:spLocks noGrp="1"/>
          </p:cNvSpPr>
          <p:nvPr>
            <p:ph type="body" idx="3"/>
          </p:nvPr>
        </p:nvSpPr>
        <p:spPr>
          <a:xfrm>
            <a:off x="465138" y="436590"/>
            <a:ext cx="1841500" cy="36512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3964"/>
              </a:buClr>
              <a:buSzPts val="900"/>
              <a:buFont typeface="Arial"/>
              <a:buNone/>
              <a:defRPr sz="900" b="0" i="0" u="none" strike="noStrike" cap="none">
                <a:solidFill>
                  <a:srgbClr val="003964"/>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Slide">
  <p:cSld name="1_Title Slide">
    <p:bg>
      <p:bgPr>
        <a:solidFill>
          <a:srgbClr val="003964"/>
        </a:solidFill>
        <a:effectLst/>
      </p:bgPr>
    </p:bg>
    <p:spTree>
      <p:nvGrpSpPr>
        <p:cNvPr id="1" name="Shape 42"/>
        <p:cNvGrpSpPr/>
        <p:nvPr/>
      </p:nvGrpSpPr>
      <p:grpSpPr>
        <a:xfrm>
          <a:off x="0" y="0"/>
          <a:ext cx="0" cy="0"/>
          <a:chOff x="0" y="0"/>
          <a:chExt cx="0" cy="0"/>
        </a:xfrm>
      </p:grpSpPr>
      <p:pic>
        <p:nvPicPr>
          <p:cNvPr id="43" name="Google Shape;43;p25"/>
          <p:cNvPicPr preferRelativeResize="0"/>
          <p:nvPr/>
        </p:nvPicPr>
        <p:blipFill rotWithShape="1">
          <a:blip r:embed="rId2">
            <a:alphaModFix/>
          </a:blip>
          <a:srcRect/>
          <a:stretch/>
        </p:blipFill>
        <p:spPr>
          <a:xfrm>
            <a:off x="519596" y="490334"/>
            <a:ext cx="1110980" cy="1318588"/>
          </a:xfrm>
          <a:prstGeom prst="rect">
            <a:avLst/>
          </a:prstGeom>
          <a:noFill/>
          <a:ln>
            <a:noFill/>
          </a:ln>
        </p:spPr>
      </p:pic>
      <p:sp>
        <p:nvSpPr>
          <p:cNvPr id="44" name="Google Shape;44;p25"/>
          <p:cNvSpPr txBox="1">
            <a:spLocks noGrp="1"/>
          </p:cNvSpPr>
          <p:nvPr>
            <p:ph type="body" idx="1"/>
          </p:nvPr>
        </p:nvSpPr>
        <p:spPr>
          <a:xfrm>
            <a:off x="330679" y="2808725"/>
            <a:ext cx="9244642" cy="33499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rgbClr val="00BBCE"/>
              </a:buClr>
              <a:buSzPts val="5800"/>
              <a:buFont typeface="Arial"/>
              <a:buNone/>
              <a:defRPr sz="5800" b="0" i="0">
                <a:solidFill>
                  <a:srgbClr val="00BBCE"/>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25"/>
          <p:cNvSpPr txBox="1">
            <a:spLocks noGrp="1"/>
          </p:cNvSpPr>
          <p:nvPr>
            <p:ph type="body" idx="2"/>
          </p:nvPr>
        </p:nvSpPr>
        <p:spPr>
          <a:xfrm>
            <a:off x="7858664" y="403225"/>
            <a:ext cx="1531827" cy="1404938"/>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25000"/>
              </a:lnSpc>
              <a:spcBef>
                <a:spcPts val="0"/>
              </a:spcBef>
              <a:spcAft>
                <a:spcPts val="0"/>
              </a:spcAft>
              <a:buClr>
                <a:srgbClr val="00BBCE"/>
              </a:buClr>
              <a:buSzPts val="1050"/>
              <a:buFont typeface="Arial"/>
              <a:buNone/>
              <a:defRPr sz="1050" b="0" i="0">
                <a:solidFill>
                  <a:srgbClr val="00BBCE"/>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46" name="Google Shape;46;p25"/>
          <p:cNvCxnSpPr/>
          <p:nvPr/>
        </p:nvCxnSpPr>
        <p:spPr>
          <a:xfrm>
            <a:off x="228601" y="2284013"/>
            <a:ext cx="9438198" cy="0"/>
          </a:xfrm>
          <a:prstGeom prst="straightConnector1">
            <a:avLst/>
          </a:prstGeom>
          <a:noFill/>
          <a:ln w="9525" cap="flat" cmpd="sng">
            <a:solidFill>
              <a:srgbClr val="00BBCE"/>
            </a:solidFill>
            <a:prstDash val="solid"/>
            <a:miter lim="800000"/>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_Title Slide">
  <p:cSld name="2_Title Slide">
    <p:bg>
      <p:bgPr>
        <a:solidFill>
          <a:srgbClr val="F04F43"/>
        </a:solidFill>
        <a:effectLst/>
      </p:bgPr>
    </p:bg>
    <p:spTree>
      <p:nvGrpSpPr>
        <p:cNvPr id="1" name="Shape 47"/>
        <p:cNvGrpSpPr/>
        <p:nvPr/>
      </p:nvGrpSpPr>
      <p:grpSpPr>
        <a:xfrm>
          <a:off x="0" y="0"/>
          <a:ext cx="0" cy="0"/>
          <a:chOff x="0" y="0"/>
          <a:chExt cx="0" cy="0"/>
        </a:xfrm>
      </p:grpSpPr>
      <p:cxnSp>
        <p:nvCxnSpPr>
          <p:cNvPr id="48" name="Google Shape;48;p26"/>
          <p:cNvCxnSpPr/>
          <p:nvPr/>
        </p:nvCxnSpPr>
        <p:spPr>
          <a:xfrm>
            <a:off x="228601" y="1142999"/>
            <a:ext cx="9438198" cy="0"/>
          </a:xfrm>
          <a:prstGeom prst="straightConnector1">
            <a:avLst/>
          </a:prstGeom>
          <a:noFill/>
          <a:ln w="9525" cap="flat" cmpd="sng">
            <a:solidFill>
              <a:srgbClr val="003964"/>
            </a:solidFill>
            <a:prstDash val="solid"/>
            <a:miter lim="800000"/>
            <a:headEnd type="none" w="sm" len="sm"/>
            <a:tailEnd type="none" w="sm" len="sm"/>
          </a:ln>
        </p:spPr>
      </p:cxnSp>
      <p:pic>
        <p:nvPicPr>
          <p:cNvPr id="49" name="Google Shape;49;p26"/>
          <p:cNvPicPr preferRelativeResize="0"/>
          <p:nvPr/>
        </p:nvPicPr>
        <p:blipFill rotWithShape="1">
          <a:blip r:embed="rId2">
            <a:alphaModFix/>
          </a:blip>
          <a:srcRect/>
          <a:stretch/>
        </p:blipFill>
        <p:spPr>
          <a:xfrm>
            <a:off x="539473" y="323298"/>
            <a:ext cx="1193800" cy="527050"/>
          </a:xfrm>
          <a:prstGeom prst="rect">
            <a:avLst/>
          </a:prstGeom>
          <a:noFill/>
          <a:ln>
            <a:noFill/>
          </a:ln>
        </p:spPr>
      </p:pic>
      <p:sp>
        <p:nvSpPr>
          <p:cNvPr id="50" name="Google Shape;50;p26"/>
          <p:cNvSpPr txBox="1">
            <a:spLocks noGrp="1"/>
          </p:cNvSpPr>
          <p:nvPr>
            <p:ph type="body" idx="1"/>
          </p:nvPr>
        </p:nvSpPr>
        <p:spPr>
          <a:xfrm>
            <a:off x="6665206" y="203759"/>
            <a:ext cx="2725286" cy="831827"/>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25000"/>
              </a:lnSpc>
              <a:spcBef>
                <a:spcPts val="0"/>
              </a:spcBef>
              <a:spcAft>
                <a:spcPts val="0"/>
              </a:spcAft>
              <a:buClr>
                <a:srgbClr val="003964"/>
              </a:buClr>
              <a:buSzPts val="1050"/>
              <a:buFont typeface="Arial"/>
              <a:buNone/>
              <a:defRPr sz="1050" b="0" i="0">
                <a:solidFill>
                  <a:srgbClr val="003964"/>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1" name="Google Shape;51;p26"/>
          <p:cNvSpPr txBox="1">
            <a:spLocks noGrp="1"/>
          </p:cNvSpPr>
          <p:nvPr>
            <p:ph type="body" idx="2"/>
          </p:nvPr>
        </p:nvSpPr>
        <p:spPr>
          <a:xfrm>
            <a:off x="330679" y="2048561"/>
            <a:ext cx="9244642" cy="410464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rgbClr val="003964"/>
              </a:buClr>
              <a:buSzPts val="6500"/>
              <a:buFont typeface="Arial"/>
              <a:buNone/>
              <a:defRPr sz="6500" b="0" i="0">
                <a:solidFill>
                  <a:srgbClr val="003964"/>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with Photo">
  <p:cSld name="Title and Content with Photo">
    <p:spTree>
      <p:nvGrpSpPr>
        <p:cNvPr id="1" name="Shape 52"/>
        <p:cNvGrpSpPr/>
        <p:nvPr/>
      </p:nvGrpSpPr>
      <p:grpSpPr>
        <a:xfrm>
          <a:off x="0" y="0"/>
          <a:ext cx="0" cy="0"/>
          <a:chOff x="0" y="0"/>
          <a:chExt cx="0" cy="0"/>
        </a:xfrm>
      </p:grpSpPr>
      <p:cxnSp>
        <p:nvCxnSpPr>
          <p:cNvPr id="53" name="Google Shape;53;p27"/>
          <p:cNvCxnSpPr/>
          <p:nvPr/>
        </p:nvCxnSpPr>
        <p:spPr>
          <a:xfrm>
            <a:off x="228601" y="1142999"/>
            <a:ext cx="9438198" cy="0"/>
          </a:xfrm>
          <a:prstGeom prst="straightConnector1">
            <a:avLst/>
          </a:prstGeom>
          <a:noFill/>
          <a:ln w="9525" cap="flat" cmpd="sng">
            <a:solidFill>
              <a:srgbClr val="003964"/>
            </a:solidFill>
            <a:prstDash val="solid"/>
            <a:miter lim="800000"/>
            <a:headEnd type="none" w="sm" len="sm"/>
            <a:tailEnd type="none" w="sm" len="sm"/>
          </a:ln>
        </p:spPr>
      </p:cxnSp>
      <p:pic>
        <p:nvPicPr>
          <p:cNvPr id="54" name="Google Shape;54;p27"/>
          <p:cNvPicPr preferRelativeResize="0"/>
          <p:nvPr/>
        </p:nvPicPr>
        <p:blipFill rotWithShape="1">
          <a:blip r:embed="rId2">
            <a:alphaModFix/>
          </a:blip>
          <a:srcRect/>
          <a:stretch/>
        </p:blipFill>
        <p:spPr>
          <a:xfrm>
            <a:off x="8182665" y="323298"/>
            <a:ext cx="1193800" cy="527050"/>
          </a:xfrm>
          <a:prstGeom prst="rect">
            <a:avLst/>
          </a:prstGeom>
          <a:noFill/>
          <a:ln>
            <a:noFill/>
          </a:ln>
        </p:spPr>
      </p:pic>
      <p:sp>
        <p:nvSpPr>
          <p:cNvPr id="55" name="Google Shape;55;p27"/>
          <p:cNvSpPr txBox="1">
            <a:spLocks noGrp="1"/>
          </p:cNvSpPr>
          <p:nvPr>
            <p:ph type="body" idx="1"/>
          </p:nvPr>
        </p:nvSpPr>
        <p:spPr>
          <a:xfrm>
            <a:off x="433403" y="1562684"/>
            <a:ext cx="4000500" cy="55086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3964"/>
              </a:buClr>
              <a:buSzPts val="2400"/>
              <a:buFont typeface="Arial"/>
              <a:buNone/>
              <a:defRPr sz="2400" b="0" i="0">
                <a:solidFill>
                  <a:srgbClr val="003964"/>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6" name="Google Shape;56;p27"/>
          <p:cNvSpPr txBox="1"/>
          <p:nvPr/>
        </p:nvSpPr>
        <p:spPr>
          <a:xfrm>
            <a:off x="4108202" y="420163"/>
            <a:ext cx="1689596" cy="36512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900" b="0" i="0">
                <a:solidFill>
                  <a:srgbClr val="003964"/>
                </a:solidFill>
                <a:latin typeface="Arial"/>
                <a:ea typeface="Arial"/>
                <a:cs typeface="Arial"/>
                <a:sym typeface="Arial"/>
              </a:rPr>
              <a:t>‹#›</a:t>
            </a:fld>
            <a:endParaRPr sz="900" b="0" i="0">
              <a:solidFill>
                <a:srgbClr val="003964"/>
              </a:solidFill>
              <a:latin typeface="Arial"/>
              <a:ea typeface="Arial"/>
              <a:cs typeface="Arial"/>
              <a:sym typeface="Arial"/>
            </a:endParaRPr>
          </a:p>
        </p:txBody>
      </p:sp>
      <p:sp>
        <p:nvSpPr>
          <p:cNvPr id="57" name="Google Shape;57;p27"/>
          <p:cNvSpPr txBox="1">
            <a:spLocks noGrp="1"/>
          </p:cNvSpPr>
          <p:nvPr>
            <p:ph type="body" idx="2"/>
          </p:nvPr>
        </p:nvSpPr>
        <p:spPr>
          <a:xfrm>
            <a:off x="465138" y="436590"/>
            <a:ext cx="1841500" cy="36512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3964"/>
              </a:buClr>
              <a:buSzPts val="900"/>
              <a:buFont typeface="Arial"/>
              <a:buNone/>
              <a:defRPr sz="900" b="0" i="0">
                <a:solidFill>
                  <a:srgbClr val="003964"/>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8" name="Google Shape;58;p27"/>
          <p:cNvSpPr txBox="1">
            <a:spLocks noGrp="1"/>
          </p:cNvSpPr>
          <p:nvPr>
            <p:ph type="body" idx="3"/>
          </p:nvPr>
        </p:nvSpPr>
        <p:spPr>
          <a:xfrm>
            <a:off x="433402" y="2071803"/>
            <a:ext cx="4273770" cy="336688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5000"/>
              </a:lnSpc>
              <a:spcBef>
                <a:spcPts val="1000"/>
              </a:spcBef>
              <a:spcAft>
                <a:spcPts val="0"/>
              </a:spcAft>
              <a:buClr>
                <a:schemeClr val="dk1"/>
              </a:buClr>
              <a:buSzPts val="1100"/>
              <a:buFont typeface="Arial"/>
              <a:buNone/>
              <a:defRPr sz="1100" b="0" i="0">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9" name="Google Shape;59;p27"/>
          <p:cNvSpPr>
            <a:spLocks noGrp="1"/>
          </p:cNvSpPr>
          <p:nvPr>
            <p:ph type="pic" idx="4"/>
          </p:nvPr>
        </p:nvSpPr>
        <p:spPr>
          <a:xfrm>
            <a:off x="6064250" y="1638300"/>
            <a:ext cx="3311525" cy="42957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_Title and Content">
  <p:cSld name="7_Title and Content">
    <p:spTree>
      <p:nvGrpSpPr>
        <p:cNvPr id="1" name="Shape 60"/>
        <p:cNvGrpSpPr/>
        <p:nvPr/>
      </p:nvGrpSpPr>
      <p:grpSpPr>
        <a:xfrm>
          <a:off x="0" y="0"/>
          <a:ext cx="0" cy="0"/>
          <a:chOff x="0" y="0"/>
          <a:chExt cx="0" cy="0"/>
        </a:xfrm>
      </p:grpSpPr>
      <p:pic>
        <p:nvPicPr>
          <p:cNvPr id="61" name="Google Shape;61;p28"/>
          <p:cNvPicPr preferRelativeResize="0"/>
          <p:nvPr/>
        </p:nvPicPr>
        <p:blipFill rotWithShape="1">
          <a:blip r:embed="rId2">
            <a:alphaModFix/>
          </a:blip>
          <a:srcRect/>
          <a:stretch/>
        </p:blipFill>
        <p:spPr>
          <a:xfrm>
            <a:off x="8143214" y="365125"/>
            <a:ext cx="1293283" cy="527050"/>
          </a:xfrm>
          <a:prstGeom prst="rect">
            <a:avLst/>
          </a:prstGeom>
          <a:noFill/>
          <a:ln>
            <a:noFill/>
          </a:ln>
        </p:spPr>
      </p:pic>
      <p:cxnSp>
        <p:nvCxnSpPr>
          <p:cNvPr id="62" name="Google Shape;62;p28"/>
          <p:cNvCxnSpPr/>
          <p:nvPr/>
        </p:nvCxnSpPr>
        <p:spPr>
          <a:xfrm>
            <a:off x="247650" y="1177925"/>
            <a:ext cx="9408981" cy="0"/>
          </a:xfrm>
          <a:prstGeom prst="straightConnector1">
            <a:avLst/>
          </a:prstGeom>
          <a:noFill/>
          <a:ln w="9525" cap="flat" cmpd="sng">
            <a:solidFill>
              <a:srgbClr val="003964"/>
            </a:solidFill>
            <a:prstDash val="solid"/>
            <a:miter lim="800000"/>
            <a:headEnd type="none" w="sm" len="sm"/>
            <a:tailEnd type="none" w="sm" len="sm"/>
          </a:ln>
        </p:spPr>
      </p:cxnSp>
      <p:sp>
        <p:nvSpPr>
          <p:cNvPr id="63" name="Google Shape;63;p28"/>
          <p:cNvSpPr txBox="1">
            <a:spLocks noGrp="1"/>
          </p:cNvSpPr>
          <p:nvPr>
            <p:ph type="title"/>
          </p:nvPr>
        </p:nvSpPr>
        <p:spPr>
          <a:xfrm>
            <a:off x="681038" y="512111"/>
            <a:ext cx="3790550" cy="23307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3964"/>
              </a:buClr>
              <a:buSzPts val="1200"/>
              <a:buFont typeface="Arial"/>
              <a:buNone/>
              <a:defRPr sz="1200" b="0" i="0" u="none" strike="noStrike" cap="none">
                <a:solidFill>
                  <a:srgbClr val="003964"/>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4" name="Google Shape;64;p28"/>
          <p:cNvSpPr txBox="1">
            <a:spLocks noGrp="1"/>
          </p:cNvSpPr>
          <p:nvPr>
            <p:ph type="body" idx="1"/>
          </p:nvPr>
        </p:nvSpPr>
        <p:spPr>
          <a:xfrm>
            <a:off x="681038" y="1825625"/>
            <a:ext cx="8543925" cy="435133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30000"/>
              </a:lnSpc>
              <a:spcBef>
                <a:spcPts val="0"/>
              </a:spcBef>
              <a:spcAft>
                <a:spcPts val="0"/>
              </a:spcAft>
              <a:buClr>
                <a:schemeClr val="dk1"/>
              </a:buClr>
              <a:buSzPts val="1100"/>
              <a:buFont typeface="Arial"/>
              <a:buNone/>
              <a:defRPr sz="1100">
                <a:solidFill>
                  <a:schemeClr val="dk1"/>
                </a:solidFill>
                <a:latin typeface="Arial"/>
                <a:ea typeface="Arial"/>
                <a:cs typeface="Arial"/>
                <a:sym typeface="Arial"/>
              </a:defRPr>
            </a:lvl1pPr>
            <a:lvl2pPr marL="914400" marR="0" lvl="1" indent="-298450" algn="l" rtl="0">
              <a:lnSpc>
                <a:spcPct val="130000"/>
              </a:lnSpc>
              <a:spcBef>
                <a:spcPts val="50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a:lnSpc>
                <a:spcPct val="130000"/>
              </a:lnSpc>
              <a:spcBef>
                <a:spcPts val="50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5" name="Google Shape;65;p28"/>
          <p:cNvSpPr txBox="1">
            <a:spLocks noGrp="1"/>
          </p:cNvSpPr>
          <p:nvPr>
            <p:ph type="body" idx="2"/>
          </p:nvPr>
        </p:nvSpPr>
        <p:spPr>
          <a:xfrm>
            <a:off x="681038" y="1290638"/>
            <a:ext cx="4651539" cy="4445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3964"/>
              </a:buClr>
              <a:buSzPts val="2400"/>
              <a:buFont typeface="Arial"/>
              <a:buNone/>
              <a:defRPr sz="2400">
                <a:solidFill>
                  <a:srgbClr val="003964"/>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 id="2147483656" r:id="rId6"/>
    <p:sldLayoutId id="2147483657"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1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0.gif"/><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www.bogotobogo.com/cplusplus/files/CplusplusConcurrencyInAction_PracticalMultithreading.pdf" TargetMode="External"/><Relationship Id="rId2" Type="http://schemas.openxmlformats.org/officeDocument/2006/relationships/hyperlink" Target="http://intronetworks.cs.luc.edu/current1/ComputerNetworks.pdf" TargetMode="External"/><Relationship Id="rId1" Type="http://schemas.openxmlformats.org/officeDocument/2006/relationships/slideLayout" Target="../slideLayouts/slideLayout3.xml"/><Relationship Id="rId5" Type="http://schemas.openxmlformats.org/officeDocument/2006/relationships/hyperlink" Target="https://cplusplus.com/" TargetMode="External"/><Relationship Id="rId4" Type="http://schemas.openxmlformats.org/officeDocument/2006/relationships/hyperlink" Target="https://learn.microsoft.com/"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hyperlink" Target="https://cplusplus.com/reference/condition_variable/condition_variable/"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hyperlink" Target="https://docs.oracle.com/javase/8/docs/api/java/lang/Object.html" TargetMode="External"/><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hyperlink" Target="https://learn.microsoft.com/en-us/dotnet/api/system.threading.monitor?view=net-8.0" TargetMode="External"/><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3.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6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75.xml"/><Relationship Id="rId1" Type="http://schemas.openxmlformats.org/officeDocument/2006/relationships/slideLayout" Target="../slideLayouts/slideLayout3.xml"/><Relationship Id="rId4" Type="http://schemas.openxmlformats.org/officeDocument/2006/relationships/image" Target="../media/image31.wmf"/></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77.xml"/><Relationship Id="rId1" Type="http://schemas.openxmlformats.org/officeDocument/2006/relationships/slideLayout" Target="../slideLayouts/slideLayout3.xml"/><Relationship Id="rId4" Type="http://schemas.openxmlformats.org/officeDocument/2006/relationships/image" Target="../media/image32.wmf"/></Relationships>
</file>

<file path=ppt/slides/_rels/slide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
          <p:cNvSpPr txBox="1">
            <a:spLocks noGrp="1"/>
          </p:cNvSpPr>
          <p:nvPr>
            <p:ph type="body" idx="2"/>
          </p:nvPr>
        </p:nvSpPr>
        <p:spPr>
          <a:xfrm>
            <a:off x="7829167" y="413058"/>
            <a:ext cx="1531827" cy="1404938"/>
          </a:xfrm>
          <a:prstGeom prst="rect">
            <a:avLst/>
          </a:prstGeom>
          <a:noFill/>
          <a:ln>
            <a:noFill/>
          </a:ln>
        </p:spPr>
        <p:txBody>
          <a:bodyPr spcFirstLastPara="1" wrap="square" lIns="91425" tIns="45700" rIns="91425" bIns="45700" anchor="t" anchorCtr="0">
            <a:noAutofit/>
          </a:bodyPr>
          <a:lstStyle/>
          <a:p>
            <a:pPr marL="0" lvl="0" indent="0" algn="r" rtl="0">
              <a:lnSpc>
                <a:spcPct val="125000"/>
              </a:lnSpc>
              <a:spcBef>
                <a:spcPts val="0"/>
              </a:spcBef>
              <a:spcAft>
                <a:spcPts val="0"/>
              </a:spcAft>
              <a:buClr>
                <a:srgbClr val="A7C539"/>
              </a:buClr>
              <a:buSzPts val="1000"/>
              <a:buNone/>
            </a:pPr>
            <a:r>
              <a:rPr lang="en-US" dirty="0"/>
              <a:t>Vadym</a:t>
            </a:r>
          </a:p>
          <a:p>
            <a:pPr marL="0" lvl="0" indent="0" algn="r" rtl="0">
              <a:lnSpc>
                <a:spcPct val="125000"/>
              </a:lnSpc>
              <a:spcBef>
                <a:spcPts val="0"/>
              </a:spcBef>
              <a:spcAft>
                <a:spcPts val="0"/>
              </a:spcAft>
              <a:buClr>
                <a:srgbClr val="A7C539"/>
              </a:buClr>
              <a:buSzPts val="1000"/>
              <a:buNone/>
            </a:pPr>
            <a:r>
              <a:rPr lang="en-US" dirty="0"/>
              <a:t>Yaremenko</a:t>
            </a:r>
            <a:endParaRPr dirty="0"/>
          </a:p>
        </p:txBody>
      </p:sp>
      <p:sp>
        <p:nvSpPr>
          <p:cNvPr id="71" name="Google Shape;71;p1"/>
          <p:cNvSpPr txBox="1"/>
          <p:nvPr/>
        </p:nvSpPr>
        <p:spPr>
          <a:xfrm>
            <a:off x="945542" y="2906333"/>
            <a:ext cx="8014915" cy="3416279"/>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US" sz="8000" b="0" i="0" u="none" strike="noStrike" cap="none" dirty="0">
                <a:solidFill>
                  <a:schemeClr val="dk2"/>
                </a:solidFill>
                <a:latin typeface="Arial"/>
                <a:ea typeface="Arial"/>
                <a:cs typeface="Arial"/>
                <a:sym typeface="Arial"/>
              </a:rPr>
              <a:t>Parallel and Client-Server Programming</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p:txBody>
          <a:bodyPr/>
          <a:lstStyle/>
          <a:p>
            <a:r>
              <a:rPr lang="en-US" dirty="0"/>
              <a:t>Concurrent execution</a:t>
            </a:r>
          </a:p>
        </p:txBody>
      </p:sp>
      <p:pic>
        <p:nvPicPr>
          <p:cNvPr id="7" name="Picture 6">
            <a:extLst>
              <a:ext uri="{FF2B5EF4-FFF2-40B4-BE49-F238E27FC236}">
                <a16:creationId xmlns:a16="http://schemas.microsoft.com/office/drawing/2014/main" id="{F0F36802-3431-2DA9-75BF-68251EF1C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0212" y="2443297"/>
            <a:ext cx="6505575" cy="3543300"/>
          </a:xfrm>
          <a:prstGeom prst="rect">
            <a:avLst/>
          </a:prstGeom>
        </p:spPr>
      </p:pic>
    </p:spTree>
    <p:extLst>
      <p:ext uri="{BB962C8B-B14F-4D97-AF65-F5344CB8AC3E}">
        <p14:creationId xmlns:p14="http://schemas.microsoft.com/office/powerpoint/2010/main" val="1005253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3" name="Text Placeholder 2">
            <a:extLst>
              <a:ext uri="{FF2B5EF4-FFF2-40B4-BE49-F238E27FC236}">
                <a16:creationId xmlns:a16="http://schemas.microsoft.com/office/drawing/2014/main" id="{34F45E81-EB0A-9F4C-E27D-CAB3033893C6}"/>
              </a:ext>
            </a:extLst>
          </p:cNvPr>
          <p:cNvSpPr>
            <a:spLocks noGrp="1"/>
          </p:cNvSpPr>
          <p:nvPr>
            <p:ph type="body" idx="2"/>
          </p:nvPr>
        </p:nvSpPr>
        <p:spPr/>
        <p:txBody>
          <a:bodyPr/>
          <a:lstStyle/>
          <a:p>
            <a:pPr algn="just"/>
            <a:r>
              <a:rPr lang="en-US" sz="1800" b="0" i="0" dirty="0">
                <a:solidFill>
                  <a:srgbClr val="000000"/>
                </a:solidFill>
                <a:effectLst/>
                <a:latin typeface="PalatinoLTStd-Roman-Identity-H"/>
              </a:rPr>
              <a:t>In computer engineering, the term </a:t>
            </a:r>
            <a:r>
              <a:rPr lang="en-US" sz="1800" b="0" i="1" dirty="0">
                <a:solidFill>
                  <a:srgbClr val="000000"/>
                </a:solidFill>
                <a:effectLst/>
                <a:latin typeface="PalatinoLTStd-Italic-Identity-H"/>
              </a:rPr>
              <a:t>parallelism </a:t>
            </a:r>
            <a:r>
              <a:rPr lang="en-US" sz="1800" b="0" i="0" dirty="0">
                <a:solidFill>
                  <a:srgbClr val="000000"/>
                </a:solidFill>
                <a:effectLst/>
                <a:latin typeface="PalatinoLTStd-Roman-Identity-H"/>
              </a:rPr>
              <a:t>refers to any situation in which</a:t>
            </a:r>
            <a:br>
              <a:rPr lang="en-US" sz="1800" b="0" i="0" dirty="0">
                <a:solidFill>
                  <a:srgbClr val="000000"/>
                </a:solidFill>
                <a:effectLst/>
                <a:latin typeface="PalatinoLTStd-Roman-Identity-H"/>
              </a:rPr>
            </a:br>
            <a:r>
              <a:rPr lang="en-US" sz="1800" b="0" i="0" dirty="0">
                <a:solidFill>
                  <a:srgbClr val="000000"/>
                </a:solidFill>
                <a:effectLst/>
                <a:latin typeface="PalatinoLTStd-Roman-Identity-H"/>
              </a:rPr>
              <a:t>two or more distinct hardware components are operating simultaneously. In</a:t>
            </a:r>
            <a:br>
              <a:rPr lang="en-US" sz="1800" b="0" i="0" dirty="0">
                <a:solidFill>
                  <a:srgbClr val="000000"/>
                </a:solidFill>
                <a:effectLst/>
                <a:latin typeface="PalatinoLTStd-Roman-Identity-H"/>
              </a:rPr>
            </a:br>
            <a:r>
              <a:rPr lang="en-US" sz="1800" b="0" i="0" dirty="0">
                <a:solidFill>
                  <a:srgbClr val="000000"/>
                </a:solidFill>
                <a:effectLst/>
                <a:latin typeface="PalatinoLTStd-Roman-Identity-H"/>
              </a:rPr>
              <a:t>other words, </a:t>
            </a:r>
            <a:r>
              <a:rPr lang="en-US" sz="1800" b="0" i="1" dirty="0">
                <a:solidFill>
                  <a:srgbClr val="000000"/>
                </a:solidFill>
                <a:effectLst/>
                <a:latin typeface="PalatinoLTStd-Italic-Identity-H"/>
              </a:rPr>
              <a:t>parallel </a:t>
            </a:r>
            <a:r>
              <a:rPr lang="en-US" sz="1800" b="0" i="0" dirty="0">
                <a:solidFill>
                  <a:srgbClr val="000000"/>
                </a:solidFill>
                <a:effectLst/>
                <a:latin typeface="PalatinoLTStd-Roman-Identity-H"/>
              </a:rPr>
              <a:t>computer hardware can perform more than one task at a</a:t>
            </a:r>
            <a:br>
              <a:rPr lang="en-US" sz="1800" b="0" i="0" dirty="0">
                <a:solidFill>
                  <a:srgbClr val="000000"/>
                </a:solidFill>
                <a:effectLst/>
                <a:latin typeface="PalatinoLTStd-Roman-Identity-H"/>
              </a:rPr>
            </a:br>
            <a:r>
              <a:rPr lang="en-US" sz="1800" b="0" i="0" dirty="0">
                <a:solidFill>
                  <a:srgbClr val="000000"/>
                </a:solidFill>
                <a:effectLst/>
                <a:latin typeface="PalatinoLTStd-Roman-Identity-H"/>
              </a:rPr>
              <a:t>time. In contrast, </a:t>
            </a:r>
            <a:r>
              <a:rPr lang="en-US" sz="1800" b="0" i="1" dirty="0">
                <a:solidFill>
                  <a:srgbClr val="000000"/>
                </a:solidFill>
                <a:effectLst/>
                <a:latin typeface="PalatinoLTStd-Italic-Identity-H"/>
              </a:rPr>
              <a:t>serial </a:t>
            </a:r>
            <a:r>
              <a:rPr lang="en-US" sz="1800" b="0" i="0" dirty="0">
                <a:solidFill>
                  <a:srgbClr val="000000"/>
                </a:solidFill>
                <a:effectLst/>
                <a:latin typeface="PalatinoLTStd-Roman-Identity-H"/>
              </a:rPr>
              <a:t>computer hardware is capable of doing only one thing</a:t>
            </a:r>
            <a:br>
              <a:rPr lang="en-US" sz="1800" b="0" i="0" dirty="0">
                <a:solidFill>
                  <a:srgbClr val="000000"/>
                </a:solidFill>
                <a:effectLst/>
                <a:latin typeface="PalatinoLTStd-Roman-Identity-H"/>
              </a:rPr>
            </a:br>
            <a:r>
              <a:rPr lang="en-US" sz="1800" b="0" i="0" dirty="0">
                <a:solidFill>
                  <a:srgbClr val="000000"/>
                </a:solidFill>
                <a:effectLst/>
                <a:latin typeface="PalatinoLTStd-Roman-Identity-H"/>
              </a:rPr>
              <a:t>at a time.</a:t>
            </a:r>
            <a:endParaRPr lang="uk-UA" sz="1800" b="0" i="0" dirty="0">
              <a:solidFill>
                <a:srgbClr val="000000"/>
              </a:solidFill>
              <a:effectLst/>
              <a:latin typeface="PalatinoLTStd-Roman-Identity-H"/>
            </a:endParaRPr>
          </a:p>
          <a:p>
            <a:pPr algn="just"/>
            <a:r>
              <a:rPr lang="en-US" sz="3200" dirty="0"/>
              <a:t> </a:t>
            </a:r>
            <a:br>
              <a:rPr lang="en-US" sz="3200" dirty="0"/>
            </a:br>
            <a:endParaRPr lang="en-US" sz="1800" dirty="0">
              <a:latin typeface="+mn-lt"/>
            </a:endParaRPr>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p:txBody>
          <a:bodyPr/>
          <a:lstStyle/>
          <a:p>
            <a:r>
              <a:rPr lang="en-US" dirty="0"/>
              <a:t>Parallelism</a:t>
            </a:r>
          </a:p>
        </p:txBody>
      </p:sp>
    </p:spTree>
    <p:extLst>
      <p:ext uri="{BB962C8B-B14F-4D97-AF65-F5344CB8AC3E}">
        <p14:creationId xmlns:p14="http://schemas.microsoft.com/office/powerpoint/2010/main" val="19663996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11" name="Picture 10">
            <a:extLst>
              <a:ext uri="{FF2B5EF4-FFF2-40B4-BE49-F238E27FC236}">
                <a16:creationId xmlns:a16="http://schemas.microsoft.com/office/drawing/2014/main" id="{95164612-5E4A-D4B7-9519-DA4A85D969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8715" y="1863130"/>
            <a:ext cx="3568570" cy="4755832"/>
          </a:xfrm>
          <a:prstGeom prst="rect">
            <a:avLst/>
          </a:prstGeom>
        </p:spPr>
      </p:pic>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p:txBody>
          <a:bodyPr/>
          <a:lstStyle/>
          <a:p>
            <a:r>
              <a:rPr lang="en-US" dirty="0"/>
              <a:t>Concurrent processes</a:t>
            </a:r>
          </a:p>
        </p:txBody>
      </p:sp>
      <p:pic>
        <p:nvPicPr>
          <p:cNvPr id="6" name="Picture 5">
            <a:extLst>
              <a:ext uri="{FF2B5EF4-FFF2-40B4-BE49-F238E27FC236}">
                <a16:creationId xmlns:a16="http://schemas.microsoft.com/office/drawing/2014/main" id="{8BAF8417-DF97-C2C3-9BBB-E4CE4D077D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591701">
            <a:off x="727887" y="2703353"/>
            <a:ext cx="1521117" cy="1521117"/>
          </a:xfrm>
          <a:prstGeom prst="rect">
            <a:avLst/>
          </a:prstGeom>
        </p:spPr>
      </p:pic>
      <p:pic>
        <p:nvPicPr>
          <p:cNvPr id="7" name="Picture 6">
            <a:extLst>
              <a:ext uri="{FF2B5EF4-FFF2-40B4-BE49-F238E27FC236}">
                <a16:creationId xmlns:a16="http://schemas.microsoft.com/office/drawing/2014/main" id="{E7E9ECB8-AEF0-D899-30D3-085F0CFC55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81554" y="2490478"/>
            <a:ext cx="2824446" cy="1750568"/>
          </a:xfrm>
          <a:prstGeom prst="rect">
            <a:avLst/>
          </a:prstGeom>
        </p:spPr>
      </p:pic>
      <p:pic>
        <p:nvPicPr>
          <p:cNvPr id="8" name="Picture 7">
            <a:extLst>
              <a:ext uri="{FF2B5EF4-FFF2-40B4-BE49-F238E27FC236}">
                <a16:creationId xmlns:a16="http://schemas.microsoft.com/office/drawing/2014/main" id="{BC43C999-37B6-3A45-4D34-0BA2555E4B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5311" y="4752557"/>
            <a:ext cx="2617501" cy="1679127"/>
          </a:xfrm>
          <a:prstGeom prst="rect">
            <a:avLst/>
          </a:prstGeom>
        </p:spPr>
      </p:pic>
      <p:pic>
        <p:nvPicPr>
          <p:cNvPr id="9" name="Picture 8">
            <a:extLst>
              <a:ext uri="{FF2B5EF4-FFF2-40B4-BE49-F238E27FC236}">
                <a16:creationId xmlns:a16="http://schemas.microsoft.com/office/drawing/2014/main" id="{89CA908A-915F-B265-B85B-2F8CCACE5C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2060" y="4851108"/>
            <a:ext cx="1482023" cy="1482023"/>
          </a:xfrm>
          <a:prstGeom prst="rect">
            <a:avLst/>
          </a:prstGeom>
        </p:spPr>
      </p:pic>
      <p:pic>
        <p:nvPicPr>
          <p:cNvPr id="10" name="Picture 9">
            <a:extLst>
              <a:ext uri="{FF2B5EF4-FFF2-40B4-BE49-F238E27FC236}">
                <a16:creationId xmlns:a16="http://schemas.microsoft.com/office/drawing/2014/main" id="{E9AF83D1-C97F-BEAF-803C-6A60A32742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67250" y="4781701"/>
            <a:ext cx="1432559" cy="1432559"/>
          </a:xfrm>
          <a:prstGeom prst="rect">
            <a:avLst/>
          </a:prstGeom>
        </p:spPr>
      </p:pic>
    </p:spTree>
    <p:extLst>
      <p:ext uri="{BB962C8B-B14F-4D97-AF65-F5344CB8AC3E}">
        <p14:creationId xmlns:p14="http://schemas.microsoft.com/office/powerpoint/2010/main" val="3229409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a:xfrm>
            <a:off x="433402" y="1562684"/>
            <a:ext cx="5874931" cy="550863"/>
          </a:xfrm>
        </p:spPr>
        <p:txBody>
          <a:bodyPr/>
          <a:lstStyle/>
          <a:p>
            <a:r>
              <a:rPr lang="en-US" dirty="0"/>
              <a:t>Example of client-server architecture</a:t>
            </a:r>
          </a:p>
        </p:txBody>
      </p:sp>
      <p:pic>
        <p:nvPicPr>
          <p:cNvPr id="6" name="Picture 5">
            <a:extLst>
              <a:ext uri="{FF2B5EF4-FFF2-40B4-BE49-F238E27FC236}">
                <a16:creationId xmlns:a16="http://schemas.microsoft.com/office/drawing/2014/main" id="{1CA2F89F-2581-1C54-F2AA-DDE54CAA43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689" y="2310650"/>
            <a:ext cx="3988621" cy="4424060"/>
          </a:xfrm>
          <a:prstGeom prst="rect">
            <a:avLst/>
          </a:prstGeom>
        </p:spPr>
      </p:pic>
    </p:spTree>
    <p:extLst>
      <p:ext uri="{BB962C8B-B14F-4D97-AF65-F5344CB8AC3E}">
        <p14:creationId xmlns:p14="http://schemas.microsoft.com/office/powerpoint/2010/main" val="1676905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3" name="Text Placeholder 2">
            <a:extLst>
              <a:ext uri="{FF2B5EF4-FFF2-40B4-BE49-F238E27FC236}">
                <a16:creationId xmlns:a16="http://schemas.microsoft.com/office/drawing/2014/main" id="{34F45E81-EB0A-9F4C-E27D-CAB3033893C6}"/>
              </a:ext>
            </a:extLst>
          </p:cNvPr>
          <p:cNvSpPr>
            <a:spLocks noGrp="1"/>
          </p:cNvSpPr>
          <p:nvPr>
            <p:ph type="body" idx="2"/>
          </p:nvPr>
        </p:nvSpPr>
        <p:spPr>
          <a:xfrm>
            <a:off x="433402" y="2071803"/>
            <a:ext cx="9244854" cy="3597477"/>
          </a:xfrm>
        </p:spPr>
        <p:txBody>
          <a:bodyPr/>
          <a:lstStyle/>
          <a:p>
            <a:pPr marL="571500" indent="-342900" algn="just">
              <a:buAutoNum type="arabicPeriod"/>
            </a:pPr>
            <a:r>
              <a:rPr lang="en-US" sz="1800" dirty="0"/>
              <a:t>Task</a:t>
            </a:r>
          </a:p>
          <a:p>
            <a:pPr marL="571500" indent="-342900" algn="just">
              <a:buAutoNum type="arabicPeriod"/>
            </a:pPr>
            <a:r>
              <a:rPr lang="en-US" sz="1800" dirty="0"/>
              <a:t>Data</a:t>
            </a:r>
          </a:p>
          <a:p>
            <a:pPr marL="571500" indent="-342900" algn="just">
              <a:buAutoNum type="arabicPeriod"/>
            </a:pPr>
            <a:r>
              <a:rPr lang="en-US" sz="1800" dirty="0"/>
              <a:t>Algorithms</a:t>
            </a:r>
          </a:p>
          <a:p>
            <a:pPr marL="571500" indent="-342900" algn="just">
              <a:buAutoNum type="arabicPeriod"/>
            </a:pPr>
            <a:r>
              <a:rPr lang="en-US" sz="1800" dirty="0"/>
              <a:t>Instructions</a:t>
            </a:r>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a:xfrm>
            <a:off x="433402" y="1562684"/>
            <a:ext cx="4169419" cy="550863"/>
          </a:xfrm>
        </p:spPr>
        <p:txBody>
          <a:bodyPr/>
          <a:lstStyle/>
          <a:p>
            <a:r>
              <a:rPr lang="en-US" dirty="0"/>
              <a:t>Types of parallelism</a:t>
            </a:r>
          </a:p>
        </p:txBody>
      </p:sp>
    </p:spTree>
    <p:extLst>
      <p:ext uri="{BB962C8B-B14F-4D97-AF65-F5344CB8AC3E}">
        <p14:creationId xmlns:p14="http://schemas.microsoft.com/office/powerpoint/2010/main" val="511892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a:xfrm>
            <a:off x="433402" y="1562684"/>
            <a:ext cx="4169419" cy="550863"/>
          </a:xfrm>
        </p:spPr>
        <p:txBody>
          <a:bodyPr/>
          <a:lstStyle/>
          <a:p>
            <a:r>
              <a:rPr lang="en-US" dirty="0"/>
              <a:t>Von Neumann Architecture</a:t>
            </a:r>
          </a:p>
        </p:txBody>
      </p:sp>
      <p:sp>
        <p:nvSpPr>
          <p:cNvPr id="4" name="Text Placeholder 3">
            <a:extLst>
              <a:ext uri="{FF2B5EF4-FFF2-40B4-BE49-F238E27FC236}">
                <a16:creationId xmlns:a16="http://schemas.microsoft.com/office/drawing/2014/main" id="{92BB6FA0-3E7B-57C2-F0D4-DB43929AF6CB}"/>
              </a:ext>
            </a:extLst>
          </p:cNvPr>
          <p:cNvSpPr>
            <a:spLocks noGrp="1"/>
          </p:cNvSpPr>
          <p:nvPr>
            <p:ph type="body" idx="2"/>
          </p:nvPr>
        </p:nvSpPr>
        <p:spPr>
          <a:xfrm>
            <a:off x="433402" y="2071803"/>
            <a:ext cx="5226253" cy="3597477"/>
          </a:xfrm>
        </p:spPr>
        <p:txBody>
          <a:bodyPr/>
          <a:lstStyle/>
          <a:p>
            <a:pPr algn="just"/>
            <a:r>
              <a:rPr lang="en-US" sz="1800" dirty="0"/>
              <a:t>Most computers are built on this architecture4 components (memory, control device, arithmetic-logic device, information input-output system).</a:t>
            </a:r>
          </a:p>
          <a:p>
            <a:pPr algn="just"/>
            <a:r>
              <a:rPr lang="en-US" sz="1800" dirty="0"/>
              <a:t>The data and instruction set are stored in memory.</a:t>
            </a:r>
          </a:p>
          <a:p>
            <a:pPr algn="just"/>
            <a:r>
              <a:rPr lang="en-US" sz="1800" dirty="0"/>
              <a:t>The control device takes instructions and data from memory, decodes them and sequentially forwards them to the ALPALP performs basic arithmetic operations.</a:t>
            </a:r>
          </a:p>
          <a:p>
            <a:pPr algn="just"/>
            <a:r>
              <a:rPr lang="en-US" sz="1800" dirty="0"/>
              <a:t>An input-output system is necessary for interaction with a human operator</a:t>
            </a:r>
          </a:p>
        </p:txBody>
      </p:sp>
      <p:pic>
        <p:nvPicPr>
          <p:cNvPr id="6" name="Picture 5">
            <a:extLst>
              <a:ext uri="{FF2B5EF4-FFF2-40B4-BE49-F238E27FC236}">
                <a16:creationId xmlns:a16="http://schemas.microsoft.com/office/drawing/2014/main" id="{57D6CCCF-8454-D03B-5950-B0A0DA74DC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6551" y="2161002"/>
            <a:ext cx="4249449" cy="4017397"/>
          </a:xfrm>
          <a:prstGeom prst="rect">
            <a:avLst/>
          </a:prstGeom>
        </p:spPr>
      </p:pic>
    </p:spTree>
    <p:extLst>
      <p:ext uri="{BB962C8B-B14F-4D97-AF65-F5344CB8AC3E}">
        <p14:creationId xmlns:p14="http://schemas.microsoft.com/office/powerpoint/2010/main" val="1089692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3" name="Text Placeholder 2">
            <a:extLst>
              <a:ext uri="{FF2B5EF4-FFF2-40B4-BE49-F238E27FC236}">
                <a16:creationId xmlns:a16="http://schemas.microsoft.com/office/drawing/2014/main" id="{34F45E81-EB0A-9F4C-E27D-CAB3033893C6}"/>
              </a:ext>
            </a:extLst>
          </p:cNvPr>
          <p:cNvSpPr>
            <a:spLocks noGrp="1"/>
          </p:cNvSpPr>
          <p:nvPr>
            <p:ph type="body" idx="2"/>
          </p:nvPr>
        </p:nvSpPr>
        <p:spPr>
          <a:xfrm>
            <a:off x="433402" y="2071803"/>
            <a:ext cx="9244854" cy="3597477"/>
          </a:xfrm>
        </p:spPr>
        <p:txBody>
          <a:bodyPr/>
          <a:lstStyle/>
          <a:p>
            <a:pPr algn="just"/>
            <a:r>
              <a:rPr lang="en-US" sz="1800" b="0" i="0" dirty="0">
                <a:solidFill>
                  <a:srgbClr val="000000"/>
                </a:solidFill>
                <a:effectLst/>
                <a:latin typeface="PalatinoLTStd-Roman-Identity-H"/>
              </a:rPr>
              <a:t>The space is thus divided into four quadrants:</a:t>
            </a:r>
          </a:p>
          <a:p>
            <a:pPr algn="just"/>
            <a:r>
              <a:rPr lang="en-US" sz="1800" b="0" i="0" dirty="0">
                <a:solidFill>
                  <a:srgbClr val="000000"/>
                </a:solidFill>
                <a:effectLst/>
                <a:latin typeface="PalatinoLTStd-Roman-Identity-H"/>
              </a:rPr>
              <a:t>• </a:t>
            </a:r>
            <a:r>
              <a:rPr lang="en-US" sz="1800" b="0" i="1" dirty="0">
                <a:solidFill>
                  <a:srgbClr val="000000"/>
                </a:solidFill>
                <a:effectLst/>
                <a:latin typeface="PalatinoLTStd-Italic-Identity-H"/>
              </a:rPr>
              <a:t>Single instruction, single data (SISD)</a:t>
            </a:r>
            <a:r>
              <a:rPr lang="en-US" sz="1800" b="0" i="0" dirty="0">
                <a:solidFill>
                  <a:srgbClr val="000000"/>
                </a:solidFill>
                <a:effectLst/>
                <a:latin typeface="PalatinoLTStd-Roman-Identity-H"/>
              </a:rPr>
              <a:t>: A single instruction stream operating</a:t>
            </a:r>
            <a:br>
              <a:rPr lang="en-US" sz="1800" b="0" i="0" dirty="0">
                <a:solidFill>
                  <a:srgbClr val="000000"/>
                </a:solidFill>
                <a:effectLst/>
                <a:latin typeface="PalatinoLTStd-Roman-Identity-H"/>
              </a:rPr>
            </a:br>
            <a:r>
              <a:rPr lang="en-US" sz="1800" b="0" i="0" dirty="0">
                <a:solidFill>
                  <a:srgbClr val="000000"/>
                </a:solidFill>
                <a:effectLst/>
                <a:latin typeface="PalatinoLTStd-Roman-Identity-H"/>
              </a:rPr>
              <a:t>on a single data stream.</a:t>
            </a:r>
          </a:p>
          <a:p>
            <a:pPr algn="just"/>
            <a:r>
              <a:rPr lang="en-US" sz="1800" b="0" i="0" dirty="0">
                <a:solidFill>
                  <a:srgbClr val="000000"/>
                </a:solidFill>
                <a:effectLst/>
                <a:latin typeface="PalatinoLTStd-Roman-Identity-H"/>
              </a:rPr>
              <a:t>• </a:t>
            </a:r>
            <a:r>
              <a:rPr lang="en-US" sz="1800" b="0" i="1" dirty="0">
                <a:solidFill>
                  <a:srgbClr val="000000"/>
                </a:solidFill>
                <a:effectLst/>
                <a:latin typeface="PalatinoLTStd-Italic-Identity-H"/>
              </a:rPr>
              <a:t>Multiple instruction, multiple data (MIMD)</a:t>
            </a:r>
            <a:r>
              <a:rPr lang="en-US" sz="1800" b="0" i="0" dirty="0">
                <a:solidFill>
                  <a:srgbClr val="000000"/>
                </a:solidFill>
                <a:effectLst/>
                <a:latin typeface="PalatinoLTStd-Roman-Identity-H"/>
              </a:rPr>
              <a:t>: Multiple instruction streams</a:t>
            </a:r>
            <a:br>
              <a:rPr lang="en-US" sz="1800" b="0" i="0" dirty="0">
                <a:solidFill>
                  <a:srgbClr val="000000"/>
                </a:solidFill>
                <a:effectLst/>
                <a:latin typeface="PalatinoLTStd-Roman-Identity-H"/>
              </a:rPr>
            </a:br>
            <a:r>
              <a:rPr lang="en-US" sz="1800" b="0" i="0" dirty="0">
                <a:solidFill>
                  <a:srgbClr val="000000"/>
                </a:solidFill>
                <a:effectLst/>
                <a:latin typeface="PalatinoLTStd-Roman-Identity-H"/>
              </a:rPr>
              <a:t>operating on multiple independent data streams.</a:t>
            </a:r>
          </a:p>
          <a:p>
            <a:pPr algn="just"/>
            <a:r>
              <a:rPr lang="en-US" sz="1800" b="0" i="0" dirty="0">
                <a:solidFill>
                  <a:srgbClr val="000000"/>
                </a:solidFill>
                <a:effectLst/>
                <a:latin typeface="PalatinoLTStd-Roman-Identity-H"/>
              </a:rPr>
              <a:t>• </a:t>
            </a:r>
            <a:r>
              <a:rPr lang="en-US" sz="1800" b="0" i="1" dirty="0">
                <a:solidFill>
                  <a:srgbClr val="000000"/>
                </a:solidFill>
                <a:effectLst/>
                <a:latin typeface="PalatinoLTStd-Italic-Identity-H"/>
              </a:rPr>
              <a:t>Single instruction, multiple data (SIMD)</a:t>
            </a:r>
            <a:r>
              <a:rPr lang="en-US" sz="1800" b="0" i="0" dirty="0">
                <a:solidFill>
                  <a:srgbClr val="000000"/>
                </a:solidFill>
                <a:effectLst/>
                <a:latin typeface="PalatinoLTStd-Roman-Identity-H"/>
              </a:rPr>
              <a:t>: A single instruction stream operating on multiple data streams (i.e., performing the same sequence of</a:t>
            </a:r>
            <a:br>
              <a:rPr lang="en-US" sz="1800" b="0" i="0" dirty="0">
                <a:solidFill>
                  <a:srgbClr val="000000"/>
                </a:solidFill>
                <a:effectLst/>
                <a:latin typeface="PalatinoLTStd-Roman-Identity-H"/>
              </a:rPr>
            </a:br>
            <a:r>
              <a:rPr lang="en-US" sz="1800" b="0" i="0" dirty="0">
                <a:solidFill>
                  <a:srgbClr val="000000"/>
                </a:solidFill>
                <a:effectLst/>
                <a:latin typeface="PalatinoLTStd-Roman-Identity-H"/>
              </a:rPr>
              <a:t>operations on multiple independent streams of data simultaneously)</a:t>
            </a:r>
          </a:p>
          <a:p>
            <a:pPr algn="just"/>
            <a:r>
              <a:rPr lang="en-US" sz="1800" b="0" i="0" dirty="0">
                <a:solidFill>
                  <a:srgbClr val="000000"/>
                </a:solidFill>
                <a:effectLst/>
                <a:latin typeface="PalatinoLTStd-Roman-Identity-H"/>
              </a:rPr>
              <a:t>• </a:t>
            </a:r>
            <a:r>
              <a:rPr lang="en-US" sz="1800" b="0" i="1" dirty="0">
                <a:solidFill>
                  <a:srgbClr val="000000"/>
                </a:solidFill>
                <a:effectLst/>
                <a:latin typeface="PalatinoLTStd-Italic-Identity-H"/>
              </a:rPr>
              <a:t>Multiple instruction, single data (MISD)</a:t>
            </a:r>
            <a:r>
              <a:rPr lang="en-US" sz="1800" b="0" i="0" dirty="0">
                <a:solidFill>
                  <a:srgbClr val="000000"/>
                </a:solidFill>
                <a:effectLst/>
                <a:latin typeface="PalatinoLTStd-Roman-Identity-H"/>
              </a:rPr>
              <a:t>: Multiple instruction streams all</a:t>
            </a:r>
            <a:br>
              <a:rPr lang="en-US" sz="1800" b="0" i="0" dirty="0">
                <a:solidFill>
                  <a:srgbClr val="000000"/>
                </a:solidFill>
                <a:effectLst/>
                <a:latin typeface="PalatinoLTStd-Roman-Identity-H"/>
              </a:rPr>
            </a:br>
            <a:r>
              <a:rPr lang="en-US" sz="1800" b="0" i="0" dirty="0">
                <a:solidFill>
                  <a:srgbClr val="000000"/>
                </a:solidFill>
                <a:effectLst/>
                <a:latin typeface="PalatinoLTStd-Roman-Identity-H"/>
              </a:rPr>
              <a:t>operating on a single data stream. (MISD is rarely used in games, but</a:t>
            </a:r>
            <a:br>
              <a:rPr lang="en-US" sz="1800" b="0" i="0" dirty="0">
                <a:solidFill>
                  <a:srgbClr val="000000"/>
                </a:solidFill>
                <a:effectLst/>
                <a:latin typeface="PalatinoLTStd-Roman-Identity-H"/>
              </a:rPr>
            </a:br>
            <a:r>
              <a:rPr lang="en-US" sz="1800" b="0" i="0" dirty="0">
                <a:solidFill>
                  <a:srgbClr val="000000"/>
                </a:solidFill>
                <a:effectLst/>
                <a:latin typeface="PalatinoLTStd-Roman-Identity-H"/>
              </a:rPr>
              <a:t>one common application is to provide fault tolerance via redundancy.)</a:t>
            </a:r>
          </a:p>
          <a:p>
            <a:pPr algn="just"/>
            <a:r>
              <a:rPr lang="en-US" sz="4800" dirty="0"/>
              <a:t> </a:t>
            </a:r>
            <a:br>
              <a:rPr lang="en-US" sz="4800" dirty="0"/>
            </a:br>
            <a:r>
              <a:rPr lang="en-US" sz="3200" dirty="0"/>
              <a:t> </a:t>
            </a:r>
            <a:br>
              <a:rPr lang="en-US" sz="3200" dirty="0"/>
            </a:br>
            <a:endParaRPr lang="en-US" sz="1800" dirty="0">
              <a:latin typeface="+mn-lt"/>
            </a:endParaRPr>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p:txBody>
          <a:bodyPr/>
          <a:lstStyle/>
          <a:p>
            <a:r>
              <a:rPr lang="en-US" dirty="0"/>
              <a:t>Flynn’s taxonomy</a:t>
            </a:r>
          </a:p>
        </p:txBody>
      </p:sp>
    </p:spTree>
    <p:extLst>
      <p:ext uri="{BB962C8B-B14F-4D97-AF65-F5344CB8AC3E}">
        <p14:creationId xmlns:p14="http://schemas.microsoft.com/office/powerpoint/2010/main" val="2475133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p:txBody>
          <a:bodyPr/>
          <a:lstStyle/>
          <a:p>
            <a:r>
              <a:rPr lang="en-US" dirty="0"/>
              <a:t>Flynn’s taxonomy: SISD</a:t>
            </a:r>
          </a:p>
        </p:txBody>
      </p:sp>
      <p:pic>
        <p:nvPicPr>
          <p:cNvPr id="6" name="Picture 5">
            <a:extLst>
              <a:ext uri="{FF2B5EF4-FFF2-40B4-BE49-F238E27FC236}">
                <a16:creationId xmlns:a16="http://schemas.microsoft.com/office/drawing/2014/main" id="{45EE5F27-E7CE-D167-55F1-86E202B6315E}"/>
              </a:ext>
            </a:extLst>
          </p:cNvPr>
          <p:cNvPicPr>
            <a:picLocks noChangeAspect="1"/>
          </p:cNvPicPr>
          <p:nvPr/>
        </p:nvPicPr>
        <p:blipFill>
          <a:blip r:embed="rId3"/>
          <a:stretch>
            <a:fillRect/>
          </a:stretch>
        </p:blipFill>
        <p:spPr>
          <a:xfrm>
            <a:off x="589101" y="2274673"/>
            <a:ext cx="8727798" cy="4376385"/>
          </a:xfrm>
          <a:prstGeom prst="rect">
            <a:avLst/>
          </a:prstGeom>
        </p:spPr>
      </p:pic>
    </p:spTree>
    <p:extLst>
      <p:ext uri="{BB962C8B-B14F-4D97-AF65-F5344CB8AC3E}">
        <p14:creationId xmlns:p14="http://schemas.microsoft.com/office/powerpoint/2010/main" val="561426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p:txBody>
          <a:bodyPr/>
          <a:lstStyle/>
          <a:p>
            <a:r>
              <a:rPr lang="en-US" dirty="0"/>
              <a:t>Flynn’s taxonomy: SIMD</a:t>
            </a:r>
          </a:p>
        </p:txBody>
      </p:sp>
      <p:pic>
        <p:nvPicPr>
          <p:cNvPr id="6" name="Picture 5">
            <a:extLst>
              <a:ext uri="{FF2B5EF4-FFF2-40B4-BE49-F238E27FC236}">
                <a16:creationId xmlns:a16="http://schemas.microsoft.com/office/drawing/2014/main" id="{D77D7FE5-5D70-DB6B-0602-93B35F916055}"/>
              </a:ext>
            </a:extLst>
          </p:cNvPr>
          <p:cNvPicPr>
            <a:picLocks noChangeAspect="1"/>
          </p:cNvPicPr>
          <p:nvPr/>
        </p:nvPicPr>
        <p:blipFill>
          <a:blip r:embed="rId3"/>
          <a:stretch>
            <a:fillRect/>
          </a:stretch>
        </p:blipFill>
        <p:spPr>
          <a:xfrm>
            <a:off x="541360" y="2286001"/>
            <a:ext cx="8823280" cy="4298834"/>
          </a:xfrm>
          <a:prstGeom prst="rect">
            <a:avLst/>
          </a:prstGeom>
        </p:spPr>
      </p:pic>
    </p:spTree>
    <p:extLst>
      <p:ext uri="{BB962C8B-B14F-4D97-AF65-F5344CB8AC3E}">
        <p14:creationId xmlns:p14="http://schemas.microsoft.com/office/powerpoint/2010/main" val="3662254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p:txBody>
          <a:bodyPr/>
          <a:lstStyle/>
          <a:p>
            <a:r>
              <a:rPr lang="en-US" dirty="0"/>
              <a:t>Flynn’s taxonomy: MISD</a:t>
            </a:r>
          </a:p>
        </p:txBody>
      </p:sp>
      <p:pic>
        <p:nvPicPr>
          <p:cNvPr id="6" name="Picture 5">
            <a:extLst>
              <a:ext uri="{FF2B5EF4-FFF2-40B4-BE49-F238E27FC236}">
                <a16:creationId xmlns:a16="http://schemas.microsoft.com/office/drawing/2014/main" id="{90A723B1-6DD1-BD2C-AD5F-4C718156F42E}"/>
              </a:ext>
            </a:extLst>
          </p:cNvPr>
          <p:cNvPicPr>
            <a:picLocks noChangeAspect="1"/>
          </p:cNvPicPr>
          <p:nvPr/>
        </p:nvPicPr>
        <p:blipFill>
          <a:blip r:embed="rId3"/>
          <a:stretch>
            <a:fillRect/>
          </a:stretch>
        </p:blipFill>
        <p:spPr>
          <a:xfrm>
            <a:off x="352910" y="2676975"/>
            <a:ext cx="9200179" cy="2430117"/>
          </a:xfrm>
          <a:prstGeom prst="rect">
            <a:avLst/>
          </a:prstGeom>
        </p:spPr>
      </p:pic>
    </p:spTree>
    <p:extLst>
      <p:ext uri="{BB962C8B-B14F-4D97-AF65-F5344CB8AC3E}">
        <p14:creationId xmlns:p14="http://schemas.microsoft.com/office/powerpoint/2010/main" val="3803297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2"/>
          <p:cNvSpPr txBox="1">
            <a:spLocks noGrp="1"/>
          </p:cNvSpPr>
          <p:nvPr>
            <p:ph type="body" idx="1"/>
          </p:nvPr>
        </p:nvSpPr>
        <p:spPr>
          <a:xfrm>
            <a:off x="465138" y="6182294"/>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Programming Paradigms</a:t>
            </a:r>
            <a:endParaRPr dirty="0"/>
          </a:p>
          <a:p>
            <a:pPr marL="0" marR="0" lvl="0" indent="0" algn="l" rtl="0">
              <a:lnSpc>
                <a:spcPct val="90000"/>
              </a:lnSpc>
              <a:spcBef>
                <a:spcPts val="1000"/>
              </a:spcBef>
              <a:spcAft>
                <a:spcPts val="0"/>
              </a:spcAft>
              <a:buClr>
                <a:srgbClr val="003964"/>
              </a:buClr>
              <a:buSzPts val="900"/>
              <a:buFont typeface="Arial"/>
              <a:buNone/>
            </a:pPr>
            <a:endParaRPr dirty="0"/>
          </a:p>
        </p:txBody>
      </p:sp>
      <p:sp>
        <p:nvSpPr>
          <p:cNvPr id="77" name="Google Shape;77;p2"/>
          <p:cNvSpPr txBox="1">
            <a:spLocks noGrp="1"/>
          </p:cNvSpPr>
          <p:nvPr>
            <p:ph type="body" idx="2"/>
          </p:nvPr>
        </p:nvSpPr>
        <p:spPr>
          <a:xfrm>
            <a:off x="1271628" y="2376733"/>
            <a:ext cx="7267575" cy="1017587"/>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3964"/>
              </a:buClr>
              <a:buSzPts val="5200"/>
              <a:buNone/>
            </a:pPr>
            <a:r>
              <a:rPr lang="en-US" dirty="0"/>
              <a:t>Course rules and gradings</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p:txBody>
          <a:bodyPr/>
          <a:lstStyle/>
          <a:p>
            <a:r>
              <a:rPr lang="en-US" dirty="0"/>
              <a:t>Flynn’s taxonomy: MIMD</a:t>
            </a:r>
          </a:p>
        </p:txBody>
      </p:sp>
      <p:pic>
        <p:nvPicPr>
          <p:cNvPr id="6" name="Picture 5">
            <a:extLst>
              <a:ext uri="{FF2B5EF4-FFF2-40B4-BE49-F238E27FC236}">
                <a16:creationId xmlns:a16="http://schemas.microsoft.com/office/drawing/2014/main" id="{FD34FBE1-D962-0D21-DB7D-F6C21C7D6D35}"/>
              </a:ext>
            </a:extLst>
          </p:cNvPr>
          <p:cNvPicPr>
            <a:picLocks noChangeAspect="1"/>
          </p:cNvPicPr>
          <p:nvPr/>
        </p:nvPicPr>
        <p:blipFill>
          <a:blip r:embed="rId3"/>
          <a:stretch>
            <a:fillRect/>
          </a:stretch>
        </p:blipFill>
        <p:spPr>
          <a:xfrm>
            <a:off x="429259" y="2217201"/>
            <a:ext cx="9047482" cy="4564553"/>
          </a:xfrm>
          <a:prstGeom prst="rect">
            <a:avLst/>
          </a:prstGeom>
        </p:spPr>
      </p:pic>
    </p:spTree>
    <p:extLst>
      <p:ext uri="{BB962C8B-B14F-4D97-AF65-F5344CB8AC3E}">
        <p14:creationId xmlns:p14="http://schemas.microsoft.com/office/powerpoint/2010/main" val="3614993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p:txBody>
          <a:bodyPr/>
          <a:lstStyle/>
          <a:p>
            <a:r>
              <a:rPr lang="en-US" dirty="0"/>
              <a:t>IBM BG/Q Compute Chip</a:t>
            </a:r>
          </a:p>
        </p:txBody>
      </p:sp>
      <p:pic>
        <p:nvPicPr>
          <p:cNvPr id="6" name="Picture 5">
            <a:extLst>
              <a:ext uri="{FF2B5EF4-FFF2-40B4-BE49-F238E27FC236}">
                <a16:creationId xmlns:a16="http://schemas.microsoft.com/office/drawing/2014/main" id="{E0BB666C-D1B7-651E-B43A-99C47CB609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7376" y="2113547"/>
            <a:ext cx="4651248" cy="4682256"/>
          </a:xfrm>
          <a:prstGeom prst="rect">
            <a:avLst/>
          </a:prstGeom>
        </p:spPr>
      </p:pic>
    </p:spTree>
    <p:extLst>
      <p:ext uri="{BB962C8B-B14F-4D97-AF65-F5344CB8AC3E}">
        <p14:creationId xmlns:p14="http://schemas.microsoft.com/office/powerpoint/2010/main" val="29406146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p:txBody>
          <a:bodyPr/>
          <a:lstStyle/>
          <a:p>
            <a:r>
              <a:rPr lang="en-US" dirty="0"/>
              <a:t>Amdahl’s Law</a:t>
            </a:r>
          </a:p>
        </p:txBody>
      </p:sp>
      <p:pic>
        <p:nvPicPr>
          <p:cNvPr id="2" name="Picture 1">
            <a:extLst>
              <a:ext uri="{FF2B5EF4-FFF2-40B4-BE49-F238E27FC236}">
                <a16:creationId xmlns:a16="http://schemas.microsoft.com/office/drawing/2014/main" id="{CAA47234-6E75-6235-0C81-DC63278E36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7033" y="2113547"/>
            <a:ext cx="4848225" cy="371475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66E9D35-F009-92FD-E1AC-4F1FD4A8393E}"/>
                  </a:ext>
                </a:extLst>
              </p:cNvPr>
              <p:cNvSpPr txBox="1"/>
              <p:nvPr/>
            </p:nvSpPr>
            <p:spPr>
              <a:xfrm>
                <a:off x="839804" y="2805136"/>
                <a:ext cx="2490537" cy="491096"/>
              </a:xfrm>
              <a:prstGeom prst="rect">
                <a:avLst/>
              </a:prstGeom>
              <a:noFill/>
            </p:spPr>
            <p:txBody>
              <a:bodyPr wrap="square">
                <a:spAutoFit/>
              </a:bodyPr>
              <a:lstStyle/>
              <a:p>
                <a:r>
                  <a:rPr lang="en-US" sz="1800" b="1" dirty="0"/>
                  <a:t>Speedup</a:t>
                </a:r>
                <a:r>
                  <a:rPr lang="ru-RU" sz="1800" b="1" dirty="0"/>
                  <a:t> </a:t>
                </a:r>
                <a14:m>
                  <m:oMath xmlns:m="http://schemas.openxmlformats.org/officeDocument/2006/math">
                    <m:r>
                      <a:rPr lang="en-US" sz="1800" b="1" i="1">
                        <a:latin typeface="Cambria Math" panose="02040503050406030204" pitchFamily="18" charset="0"/>
                      </a:rPr>
                      <m:t>=</m:t>
                    </m:r>
                    <m:f>
                      <m:fPr>
                        <m:ctrlPr>
                          <a:rPr lang="en-US" sz="1800" b="1" i="1">
                            <a:latin typeface="Cambria Math" panose="02040503050406030204" pitchFamily="18" charset="0"/>
                          </a:rPr>
                        </m:ctrlPr>
                      </m:fPr>
                      <m:num>
                        <m:r>
                          <a:rPr lang="en-US" sz="1800" b="1" i="1">
                            <a:latin typeface="Cambria Math" panose="02040503050406030204" pitchFamily="18" charset="0"/>
                          </a:rPr>
                          <m:t>𝟏</m:t>
                        </m:r>
                      </m:num>
                      <m:den>
                        <m:r>
                          <a:rPr lang="en-US" sz="1800" b="1" i="1">
                            <a:latin typeface="Cambria Math" panose="02040503050406030204" pitchFamily="18" charset="0"/>
                          </a:rPr>
                          <m:t>𝑷</m:t>
                        </m:r>
                      </m:den>
                    </m:f>
                  </m:oMath>
                </a14:m>
                <a:endParaRPr lang="en-US" sz="1800" dirty="0"/>
              </a:p>
            </p:txBody>
          </p:sp>
        </mc:Choice>
        <mc:Fallback xmlns="">
          <p:sp>
            <p:nvSpPr>
              <p:cNvPr id="4" name="TextBox 3">
                <a:extLst>
                  <a:ext uri="{FF2B5EF4-FFF2-40B4-BE49-F238E27FC236}">
                    <a16:creationId xmlns:a16="http://schemas.microsoft.com/office/drawing/2014/main" id="{266E9D35-F009-92FD-E1AC-4F1FD4A8393E}"/>
                  </a:ext>
                </a:extLst>
              </p:cNvPr>
              <p:cNvSpPr txBox="1">
                <a:spLocks noRot="1" noChangeAspect="1" noMove="1" noResize="1" noEditPoints="1" noAdjustHandles="1" noChangeArrowheads="1" noChangeShapeType="1" noTextEdit="1"/>
              </p:cNvSpPr>
              <p:nvPr/>
            </p:nvSpPr>
            <p:spPr>
              <a:xfrm>
                <a:off x="839804" y="2805136"/>
                <a:ext cx="2490537" cy="491096"/>
              </a:xfrm>
              <a:prstGeom prst="rect">
                <a:avLst/>
              </a:prstGeom>
              <a:blipFill>
                <a:blip r:embed="rId4"/>
                <a:stretch>
                  <a:fillRect l="-2206" b="-6173"/>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C418E43-862B-9211-7D16-C47738DAFFD7}"/>
              </a:ext>
            </a:extLst>
          </p:cNvPr>
          <p:cNvSpPr txBox="1"/>
          <p:nvPr/>
        </p:nvSpPr>
        <p:spPr>
          <a:xfrm>
            <a:off x="210742" y="4151573"/>
            <a:ext cx="4952198" cy="1200329"/>
          </a:xfrm>
          <a:prstGeom prst="rect">
            <a:avLst/>
          </a:prstGeom>
          <a:noFill/>
        </p:spPr>
        <p:txBody>
          <a:bodyPr wrap="square">
            <a:spAutoFit/>
          </a:bodyPr>
          <a:lstStyle/>
          <a:p>
            <a:r>
              <a:rPr lang="en-US" sz="1800" dirty="0"/>
              <a:t>𝑃 is part of the code </a:t>
            </a:r>
            <a:r>
              <a:rPr lang="en-US" sz="1800"/>
              <a:t>that are executed </a:t>
            </a:r>
            <a:r>
              <a:rPr lang="en-US" sz="1800" dirty="0"/>
              <a:t>sequentially</a:t>
            </a:r>
          </a:p>
          <a:p>
            <a:r>
              <a:rPr lang="en-US" sz="1800" i="1" dirty="0"/>
              <a:t>1 – P</a:t>
            </a:r>
            <a:r>
              <a:rPr lang="en-US" sz="1800" dirty="0"/>
              <a:t> is a part of the code that can be executed in parallel</a:t>
            </a:r>
          </a:p>
        </p:txBody>
      </p:sp>
    </p:spTree>
    <p:extLst>
      <p:ext uri="{BB962C8B-B14F-4D97-AF65-F5344CB8AC3E}">
        <p14:creationId xmlns:p14="http://schemas.microsoft.com/office/powerpoint/2010/main" val="13587058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p:txBody>
          <a:bodyPr/>
          <a:lstStyle/>
          <a:p>
            <a:r>
              <a:rPr lang="en-US" dirty="0"/>
              <a:t>Amdahl’s Law</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66E9D35-F009-92FD-E1AC-4F1FD4A8393E}"/>
                  </a:ext>
                </a:extLst>
              </p:cNvPr>
              <p:cNvSpPr txBox="1"/>
              <p:nvPr/>
            </p:nvSpPr>
            <p:spPr>
              <a:xfrm>
                <a:off x="839804" y="2805136"/>
                <a:ext cx="3096929" cy="607923"/>
              </a:xfrm>
              <a:prstGeom prst="rect">
                <a:avLst/>
              </a:prstGeom>
              <a:noFill/>
            </p:spPr>
            <p:txBody>
              <a:bodyPr wrap="square">
                <a:spAutoFit/>
              </a:bodyPr>
              <a:lstStyle/>
              <a:p>
                <a:r>
                  <a:rPr lang="en-US" sz="1800" b="1" dirty="0"/>
                  <a:t>Speedup</a:t>
                </a:r>
                <a:r>
                  <a:rPr lang="ru-RU" sz="1800" b="1" dirty="0"/>
                  <a:t> </a:t>
                </a:r>
                <a14:m>
                  <m:oMath xmlns:m="http://schemas.openxmlformats.org/officeDocument/2006/math">
                    <m:r>
                      <a:rPr lang="en-US" sz="1800" b="1" i="1">
                        <a:latin typeface="Cambria Math" panose="02040503050406030204" pitchFamily="18" charset="0"/>
                      </a:rPr>
                      <m:t>=</m:t>
                    </m:r>
                    <m:f>
                      <m:fPr>
                        <m:ctrlPr>
                          <a:rPr lang="en-US" sz="1800" b="1" i="1">
                            <a:latin typeface="Cambria Math" panose="02040503050406030204" pitchFamily="18" charset="0"/>
                          </a:rPr>
                        </m:ctrlPr>
                      </m:fPr>
                      <m:num>
                        <m:r>
                          <a:rPr lang="en-US" sz="1800" b="1" i="1">
                            <a:latin typeface="Cambria Math" panose="02040503050406030204" pitchFamily="18" charset="0"/>
                          </a:rPr>
                          <m:t>𝟏</m:t>
                        </m:r>
                      </m:num>
                      <m:den>
                        <m:f>
                          <m:fPr>
                            <m:ctrlPr>
                              <a:rPr lang="en-US" sz="1800" b="1" i="1">
                                <a:latin typeface="Cambria Math" panose="02040503050406030204" pitchFamily="18" charset="0"/>
                              </a:rPr>
                            </m:ctrlPr>
                          </m:fPr>
                          <m:num>
                            <m:r>
                              <a:rPr lang="uk-UA" sz="1800" b="1" i="1">
                                <a:latin typeface="Cambria Math" panose="02040503050406030204" pitchFamily="18" charset="0"/>
                              </a:rPr>
                              <m:t>𝟏</m:t>
                            </m:r>
                            <m:r>
                              <a:rPr lang="uk-UA" sz="1800" b="1" i="1">
                                <a:latin typeface="Cambria Math" panose="02040503050406030204" pitchFamily="18" charset="0"/>
                              </a:rPr>
                              <m:t> − </m:t>
                            </m:r>
                            <m:r>
                              <a:rPr lang="en-US" sz="1800" b="1" i="1">
                                <a:latin typeface="Cambria Math" panose="02040503050406030204" pitchFamily="18" charset="0"/>
                              </a:rPr>
                              <m:t>𝑷</m:t>
                            </m:r>
                          </m:num>
                          <m:den>
                            <m:r>
                              <a:rPr lang="en-US" sz="1800" b="1" i="1">
                                <a:latin typeface="Cambria Math" panose="02040503050406030204" pitchFamily="18" charset="0"/>
                              </a:rPr>
                              <m:t>𝑵</m:t>
                            </m:r>
                          </m:den>
                        </m:f>
                        <m:r>
                          <a:rPr lang="en-US" sz="1800" b="1" i="1">
                            <a:latin typeface="Cambria Math" panose="02040503050406030204" pitchFamily="18" charset="0"/>
                          </a:rPr>
                          <m:t> + </m:t>
                        </m:r>
                        <m:r>
                          <a:rPr lang="en-US" sz="1800" b="1" i="1">
                            <a:latin typeface="Cambria Math" panose="02040503050406030204" pitchFamily="18" charset="0"/>
                          </a:rPr>
                          <m:t>𝑷</m:t>
                        </m:r>
                      </m:den>
                    </m:f>
                    <m:r>
                      <a:rPr lang="en-US" sz="1800" b="1" i="1">
                        <a:latin typeface="Cambria Math" panose="02040503050406030204" pitchFamily="18" charset="0"/>
                      </a:rPr>
                      <m:t> </m:t>
                    </m:r>
                  </m:oMath>
                </a14:m>
                <a:endParaRPr lang="uk-UA" sz="1800" b="1" i="1" dirty="0">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266E9D35-F009-92FD-E1AC-4F1FD4A8393E}"/>
                  </a:ext>
                </a:extLst>
              </p:cNvPr>
              <p:cNvSpPr txBox="1">
                <a:spLocks noRot="1" noChangeAspect="1" noMove="1" noResize="1" noEditPoints="1" noAdjustHandles="1" noChangeArrowheads="1" noChangeShapeType="1" noTextEdit="1"/>
              </p:cNvSpPr>
              <p:nvPr/>
            </p:nvSpPr>
            <p:spPr>
              <a:xfrm>
                <a:off x="839804" y="2805136"/>
                <a:ext cx="3096929" cy="607923"/>
              </a:xfrm>
              <a:prstGeom prst="rect">
                <a:avLst/>
              </a:prstGeom>
              <a:blipFill>
                <a:blip r:embed="rId4"/>
                <a:stretch>
                  <a:fillRect l="-177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C418E43-862B-9211-7D16-C47738DAFFD7}"/>
              </a:ext>
            </a:extLst>
          </p:cNvPr>
          <p:cNvSpPr txBox="1"/>
          <p:nvPr/>
        </p:nvSpPr>
        <p:spPr>
          <a:xfrm>
            <a:off x="210742" y="4151573"/>
            <a:ext cx="4952198" cy="1477328"/>
          </a:xfrm>
          <a:prstGeom prst="rect">
            <a:avLst/>
          </a:prstGeom>
          <a:noFill/>
        </p:spPr>
        <p:txBody>
          <a:bodyPr wrap="square">
            <a:spAutoFit/>
          </a:bodyPr>
          <a:lstStyle/>
          <a:p>
            <a:r>
              <a:rPr lang="en-US" sz="1800" dirty="0"/>
              <a:t>𝑃 is part of the code that can be executed sequentially</a:t>
            </a:r>
          </a:p>
          <a:p>
            <a:r>
              <a:rPr lang="en-US" sz="1800" i="1" dirty="0"/>
              <a:t>1 – P</a:t>
            </a:r>
            <a:r>
              <a:rPr lang="en-US" sz="1800" dirty="0"/>
              <a:t> is a part of the code that can be executed in parallel</a:t>
            </a:r>
          </a:p>
          <a:p>
            <a:r>
              <a:rPr lang="en-US" sz="1800" b="0" i="1" dirty="0"/>
              <a:t>N</a:t>
            </a:r>
            <a:r>
              <a:rPr lang="en-US" sz="1800" b="0" dirty="0"/>
              <a:t> – the number of processors</a:t>
            </a:r>
          </a:p>
        </p:txBody>
      </p:sp>
      <p:pic>
        <p:nvPicPr>
          <p:cNvPr id="3" name="Picture 2">
            <a:extLst>
              <a:ext uri="{FF2B5EF4-FFF2-40B4-BE49-F238E27FC236}">
                <a16:creationId xmlns:a16="http://schemas.microsoft.com/office/drawing/2014/main" id="{5F81E6AE-8D02-3D50-D9EF-A7A9F90C83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1052" y="2113547"/>
            <a:ext cx="4848225" cy="3724275"/>
          </a:xfrm>
          <a:prstGeom prst="rect">
            <a:avLst/>
          </a:prstGeom>
        </p:spPr>
      </p:pic>
    </p:spTree>
    <p:extLst>
      <p:ext uri="{BB962C8B-B14F-4D97-AF65-F5344CB8AC3E}">
        <p14:creationId xmlns:p14="http://schemas.microsoft.com/office/powerpoint/2010/main" val="38837234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3" name="Text Placeholder 2">
            <a:extLst>
              <a:ext uri="{FF2B5EF4-FFF2-40B4-BE49-F238E27FC236}">
                <a16:creationId xmlns:a16="http://schemas.microsoft.com/office/drawing/2014/main" id="{34F45E81-EB0A-9F4C-E27D-CAB3033893C6}"/>
              </a:ext>
            </a:extLst>
          </p:cNvPr>
          <p:cNvSpPr>
            <a:spLocks noGrp="1"/>
          </p:cNvSpPr>
          <p:nvPr>
            <p:ph type="body" idx="2"/>
          </p:nvPr>
        </p:nvSpPr>
        <p:spPr>
          <a:xfrm>
            <a:off x="433401" y="2071803"/>
            <a:ext cx="9039195" cy="3597477"/>
          </a:xfrm>
        </p:spPr>
        <p:txBody>
          <a:bodyPr/>
          <a:lstStyle/>
          <a:p>
            <a:pPr marL="228600" indent="0"/>
            <a:r>
              <a:rPr lang="en-US" sz="1800" dirty="0"/>
              <a:t>Implement a program to find a sum of the elements in the array.</a:t>
            </a:r>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a:xfrm>
            <a:off x="433403" y="1562684"/>
            <a:ext cx="5885204" cy="550863"/>
          </a:xfrm>
        </p:spPr>
        <p:txBody>
          <a:bodyPr/>
          <a:lstStyle/>
          <a:p>
            <a:r>
              <a:rPr lang="en-US" dirty="0"/>
              <a:t>Task 1/2</a:t>
            </a:r>
          </a:p>
        </p:txBody>
      </p:sp>
    </p:spTree>
    <p:extLst>
      <p:ext uri="{BB962C8B-B14F-4D97-AF65-F5344CB8AC3E}">
        <p14:creationId xmlns:p14="http://schemas.microsoft.com/office/powerpoint/2010/main" val="35828444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3" name="Text Placeholder 2">
            <a:extLst>
              <a:ext uri="{FF2B5EF4-FFF2-40B4-BE49-F238E27FC236}">
                <a16:creationId xmlns:a16="http://schemas.microsoft.com/office/drawing/2014/main" id="{34F45E81-EB0A-9F4C-E27D-CAB3033893C6}"/>
              </a:ext>
            </a:extLst>
          </p:cNvPr>
          <p:cNvSpPr>
            <a:spLocks noGrp="1"/>
          </p:cNvSpPr>
          <p:nvPr>
            <p:ph type="body" idx="2"/>
          </p:nvPr>
        </p:nvSpPr>
        <p:spPr>
          <a:xfrm>
            <a:off x="433401" y="2071803"/>
            <a:ext cx="9039195" cy="3597477"/>
          </a:xfrm>
        </p:spPr>
        <p:txBody>
          <a:bodyPr/>
          <a:lstStyle/>
          <a:p>
            <a:pPr marL="228600" indent="0"/>
            <a:r>
              <a:rPr lang="en-US" sz="1800" dirty="0"/>
              <a:t>Speedup the program.</a:t>
            </a:r>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a:xfrm>
            <a:off x="433403" y="1562684"/>
            <a:ext cx="5885204" cy="550863"/>
          </a:xfrm>
        </p:spPr>
        <p:txBody>
          <a:bodyPr/>
          <a:lstStyle/>
          <a:p>
            <a:r>
              <a:rPr lang="en-US" dirty="0"/>
              <a:t>Task 2/2</a:t>
            </a:r>
          </a:p>
        </p:txBody>
      </p:sp>
    </p:spTree>
    <p:extLst>
      <p:ext uri="{BB962C8B-B14F-4D97-AF65-F5344CB8AC3E}">
        <p14:creationId xmlns:p14="http://schemas.microsoft.com/office/powerpoint/2010/main" val="3210344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2"/>
          <p:cNvSpPr txBox="1">
            <a:spLocks noGrp="1"/>
          </p:cNvSpPr>
          <p:nvPr>
            <p:ph type="body" idx="1"/>
          </p:nvPr>
        </p:nvSpPr>
        <p:spPr>
          <a:xfrm>
            <a:off x="465138" y="6182294"/>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dirty="0"/>
          </a:p>
        </p:txBody>
      </p:sp>
      <p:sp>
        <p:nvSpPr>
          <p:cNvPr id="77" name="Google Shape;77;p2"/>
          <p:cNvSpPr txBox="1">
            <a:spLocks noGrp="1"/>
          </p:cNvSpPr>
          <p:nvPr>
            <p:ph type="body" idx="2"/>
          </p:nvPr>
        </p:nvSpPr>
        <p:spPr>
          <a:xfrm>
            <a:off x="1271628" y="2376733"/>
            <a:ext cx="7267575" cy="1017587"/>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3964"/>
              </a:buClr>
              <a:buSzPts val="5200"/>
              <a:buNone/>
            </a:pPr>
            <a:r>
              <a:rPr lang="en-US" dirty="0"/>
              <a:t>Operating Systems API</a:t>
            </a:r>
            <a:endParaRPr dirty="0"/>
          </a:p>
        </p:txBody>
      </p:sp>
    </p:spTree>
    <p:extLst>
      <p:ext uri="{BB962C8B-B14F-4D97-AF65-F5344CB8AC3E}">
        <p14:creationId xmlns:p14="http://schemas.microsoft.com/office/powerpoint/2010/main" val="16147402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p:txBody>
          <a:bodyPr/>
          <a:lstStyle/>
          <a:p>
            <a:r>
              <a:rPr lang="en-US" dirty="0"/>
              <a:t>Layer Diagram</a:t>
            </a:r>
          </a:p>
        </p:txBody>
      </p:sp>
      <p:sp>
        <p:nvSpPr>
          <p:cNvPr id="9" name="Rectangle 8">
            <a:extLst>
              <a:ext uri="{FF2B5EF4-FFF2-40B4-BE49-F238E27FC236}">
                <a16:creationId xmlns:a16="http://schemas.microsoft.com/office/drawing/2014/main" id="{007CB9C4-62C3-BB99-463E-421FE681C3D1}"/>
              </a:ext>
            </a:extLst>
          </p:cNvPr>
          <p:cNvSpPr/>
          <p:nvPr/>
        </p:nvSpPr>
        <p:spPr>
          <a:xfrm>
            <a:off x="1925319" y="4966107"/>
            <a:ext cx="6191135" cy="11600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4000" dirty="0"/>
              <a:t>Hardware</a:t>
            </a:r>
          </a:p>
        </p:txBody>
      </p:sp>
      <p:sp>
        <p:nvSpPr>
          <p:cNvPr id="10" name="Rectangle 9">
            <a:extLst>
              <a:ext uri="{FF2B5EF4-FFF2-40B4-BE49-F238E27FC236}">
                <a16:creationId xmlns:a16="http://schemas.microsoft.com/office/drawing/2014/main" id="{07C47304-890A-3A10-62CF-FBD2836FDC78}"/>
              </a:ext>
            </a:extLst>
          </p:cNvPr>
          <p:cNvSpPr/>
          <p:nvPr/>
        </p:nvSpPr>
        <p:spPr>
          <a:xfrm>
            <a:off x="1925319" y="3683842"/>
            <a:ext cx="6191135" cy="11600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4000" dirty="0"/>
              <a:t>Operating System</a:t>
            </a:r>
          </a:p>
        </p:txBody>
      </p:sp>
      <p:sp>
        <p:nvSpPr>
          <p:cNvPr id="11" name="Rectangle 10">
            <a:extLst>
              <a:ext uri="{FF2B5EF4-FFF2-40B4-BE49-F238E27FC236}">
                <a16:creationId xmlns:a16="http://schemas.microsoft.com/office/drawing/2014/main" id="{6305F109-91C1-C4CA-A810-70CD79204627}"/>
              </a:ext>
            </a:extLst>
          </p:cNvPr>
          <p:cNvSpPr/>
          <p:nvPr/>
        </p:nvSpPr>
        <p:spPr>
          <a:xfrm>
            <a:off x="1925319" y="2401577"/>
            <a:ext cx="6191135" cy="116003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4000" dirty="0"/>
              <a:t>Application level</a:t>
            </a:r>
          </a:p>
        </p:txBody>
      </p:sp>
    </p:spTree>
    <p:extLst>
      <p:ext uri="{BB962C8B-B14F-4D97-AF65-F5344CB8AC3E}">
        <p14:creationId xmlns:p14="http://schemas.microsoft.com/office/powerpoint/2010/main" val="29133057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p:txBody>
          <a:bodyPr/>
          <a:lstStyle/>
          <a:p>
            <a:r>
              <a:rPr lang="en-US" dirty="0"/>
              <a:t>OS Architecture</a:t>
            </a:r>
          </a:p>
        </p:txBody>
      </p:sp>
      <p:pic>
        <p:nvPicPr>
          <p:cNvPr id="2" name="Picture 1">
            <a:extLst>
              <a:ext uri="{FF2B5EF4-FFF2-40B4-BE49-F238E27FC236}">
                <a16:creationId xmlns:a16="http://schemas.microsoft.com/office/drawing/2014/main" id="{B17FEF06-E346-043E-1632-E4FE2A98D22A}"/>
              </a:ext>
            </a:extLst>
          </p:cNvPr>
          <p:cNvPicPr>
            <a:picLocks noChangeAspect="1"/>
          </p:cNvPicPr>
          <p:nvPr/>
        </p:nvPicPr>
        <p:blipFill>
          <a:blip r:embed="rId3"/>
          <a:stretch>
            <a:fillRect/>
          </a:stretch>
        </p:blipFill>
        <p:spPr>
          <a:xfrm>
            <a:off x="3050452" y="1254443"/>
            <a:ext cx="4173611" cy="5319612"/>
          </a:xfrm>
          <a:prstGeom prst="rect">
            <a:avLst/>
          </a:prstGeom>
        </p:spPr>
      </p:pic>
    </p:spTree>
    <p:extLst>
      <p:ext uri="{BB962C8B-B14F-4D97-AF65-F5344CB8AC3E}">
        <p14:creationId xmlns:p14="http://schemas.microsoft.com/office/powerpoint/2010/main" val="42523294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3" name="Text Placeholder 2">
            <a:extLst>
              <a:ext uri="{FF2B5EF4-FFF2-40B4-BE49-F238E27FC236}">
                <a16:creationId xmlns:a16="http://schemas.microsoft.com/office/drawing/2014/main" id="{34F45E81-EB0A-9F4C-E27D-CAB3033893C6}"/>
              </a:ext>
            </a:extLst>
          </p:cNvPr>
          <p:cNvSpPr>
            <a:spLocks noGrp="1"/>
          </p:cNvSpPr>
          <p:nvPr>
            <p:ph type="body" idx="2"/>
          </p:nvPr>
        </p:nvSpPr>
        <p:spPr>
          <a:xfrm>
            <a:off x="433401" y="2071803"/>
            <a:ext cx="9039195" cy="3597477"/>
          </a:xfrm>
        </p:spPr>
        <p:txBody>
          <a:bodyPr/>
          <a:lstStyle/>
          <a:p>
            <a:pPr algn="just"/>
            <a:r>
              <a:rPr lang="en-US" sz="1800" dirty="0"/>
              <a:t>A </a:t>
            </a:r>
            <a:r>
              <a:rPr lang="en-US" sz="1800" b="1" dirty="0"/>
              <a:t>thread</a:t>
            </a:r>
            <a:r>
              <a:rPr lang="en-US" sz="1800" dirty="0"/>
              <a:t> is an entity in the operating system that is created to execute a sequential set of instructions (program code) on the CPU.</a:t>
            </a:r>
          </a:p>
          <a:p>
            <a:pPr algn="just"/>
            <a:r>
              <a:rPr lang="en-US" sz="1800" dirty="0"/>
              <a:t>It is the smallest unit of processing that can be assigned to the operating system (OS) kernel.</a:t>
            </a:r>
          </a:p>
          <a:p>
            <a:pPr algn="just"/>
            <a:r>
              <a:rPr lang="en-US" sz="1800" dirty="0"/>
              <a:t>The general purpose of threads is the parallel execution of two or more different tasks on the processor.</a:t>
            </a:r>
          </a:p>
          <a:p>
            <a:pPr algn="just"/>
            <a:r>
              <a:rPr lang="en-US" sz="1800" dirty="0"/>
              <a:t>Threads were the first step towards multitasking OS.</a:t>
            </a:r>
          </a:p>
          <a:p>
            <a:pPr algn="just"/>
            <a:r>
              <a:rPr lang="en-US" sz="1800" dirty="0"/>
              <a:t>The </a:t>
            </a:r>
            <a:r>
              <a:rPr lang="en-US" sz="1800" b="1" dirty="0"/>
              <a:t>scheduler</a:t>
            </a:r>
            <a:r>
              <a:rPr lang="en-US" sz="1800" dirty="0"/>
              <a:t> of the OS, guided by the priority of the thread, distributes time quanta between different threads and sets the threads to execution.</a:t>
            </a:r>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p:txBody>
          <a:bodyPr/>
          <a:lstStyle/>
          <a:p>
            <a:r>
              <a:rPr lang="en-US" dirty="0"/>
              <a:t>Program Thread</a:t>
            </a:r>
          </a:p>
        </p:txBody>
      </p:sp>
    </p:spTree>
    <p:extLst>
      <p:ext uri="{BB962C8B-B14F-4D97-AF65-F5344CB8AC3E}">
        <p14:creationId xmlns:p14="http://schemas.microsoft.com/office/powerpoint/2010/main" val="2312860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2E5F83-069B-6C0C-B84B-F3A0DF520CB9}"/>
              </a:ext>
            </a:extLst>
          </p:cNvPr>
          <p:cNvSpPr>
            <a:spLocks noGrp="1"/>
          </p:cNvSpPr>
          <p:nvPr>
            <p:ph type="body" idx="1"/>
          </p:nvPr>
        </p:nvSpPr>
        <p:spPr/>
        <p:txBody>
          <a:bodyPr/>
          <a:lstStyle/>
          <a:p>
            <a:r>
              <a:rPr lang="en-US" dirty="0"/>
              <a:t>Grading Policy</a:t>
            </a:r>
          </a:p>
        </p:txBody>
      </p:sp>
      <p:sp>
        <p:nvSpPr>
          <p:cNvPr id="5" name="Google Shape;84;p3">
            <a:extLst>
              <a:ext uri="{FF2B5EF4-FFF2-40B4-BE49-F238E27FC236}">
                <a16:creationId xmlns:a16="http://schemas.microsoft.com/office/drawing/2014/main" id="{FE76CE61-FF95-D963-9B30-5C8B6E8CC703}"/>
              </a:ext>
            </a:extLst>
          </p:cNvPr>
          <p:cNvSpPr txBox="1">
            <a:spLocks noGrp="1"/>
          </p:cNvSpPr>
          <p:nvPr>
            <p:ph type="body" idx="3"/>
          </p:nvPr>
        </p:nvSpPr>
        <p:spPr>
          <a:xfrm>
            <a:off x="465138" y="436590"/>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Object-Oriented Programming and Design</a:t>
            </a:r>
            <a:endParaRPr dirty="0"/>
          </a:p>
        </p:txBody>
      </p:sp>
      <p:graphicFrame>
        <p:nvGraphicFramePr>
          <p:cNvPr id="3" name="Table 2">
            <a:extLst>
              <a:ext uri="{FF2B5EF4-FFF2-40B4-BE49-F238E27FC236}">
                <a16:creationId xmlns:a16="http://schemas.microsoft.com/office/drawing/2014/main" id="{1C4A64AA-9277-77A1-E95E-1F93DEE57A9D}"/>
              </a:ext>
            </a:extLst>
          </p:cNvPr>
          <p:cNvGraphicFramePr>
            <a:graphicFrameLocks noGrp="1"/>
          </p:cNvGraphicFramePr>
          <p:nvPr>
            <p:extLst>
              <p:ext uri="{D42A27DB-BD31-4B8C-83A1-F6EECF244321}">
                <p14:modId xmlns:p14="http://schemas.microsoft.com/office/powerpoint/2010/main" val="1901170394"/>
              </p:ext>
            </p:extLst>
          </p:nvPr>
        </p:nvGraphicFramePr>
        <p:xfrm>
          <a:off x="1984375" y="2452650"/>
          <a:ext cx="5937250" cy="3638030"/>
        </p:xfrm>
        <a:graphic>
          <a:graphicData uri="http://schemas.openxmlformats.org/drawingml/2006/table">
            <a:tbl>
              <a:tblPr firstRow="1" firstCol="1" bandRow="1">
                <a:tableStyleId>{5C22544A-7EE6-4342-B048-85BDC9FD1C3A}</a:tableStyleId>
              </a:tblPr>
              <a:tblGrid>
                <a:gridCol w="2968625">
                  <a:extLst>
                    <a:ext uri="{9D8B030D-6E8A-4147-A177-3AD203B41FA5}">
                      <a16:colId xmlns:a16="http://schemas.microsoft.com/office/drawing/2014/main" val="2162526799"/>
                    </a:ext>
                  </a:extLst>
                </a:gridCol>
                <a:gridCol w="2968625">
                  <a:extLst>
                    <a:ext uri="{9D8B030D-6E8A-4147-A177-3AD203B41FA5}">
                      <a16:colId xmlns:a16="http://schemas.microsoft.com/office/drawing/2014/main" val="1601553101"/>
                    </a:ext>
                  </a:extLst>
                </a:gridCol>
              </a:tblGrid>
              <a:tr h="330730">
                <a:tc>
                  <a:txBody>
                    <a:bodyPr/>
                    <a:lstStyle/>
                    <a:p>
                      <a:pPr marL="0" marR="0" algn="just">
                        <a:lnSpc>
                          <a:spcPct val="115000"/>
                        </a:lnSpc>
                        <a:spcBef>
                          <a:spcPts val="0"/>
                        </a:spcBef>
                        <a:spcAft>
                          <a:spcPts val="800"/>
                        </a:spcAft>
                      </a:pPr>
                      <a:r>
                        <a:rPr lang="en-US" sz="1200" b="1">
                          <a:effectLst/>
                        </a:rPr>
                        <a:t>Task</a:t>
                      </a:r>
                      <a:endParaRPr lang="en-US" sz="1100" b="1">
                        <a:effectLst/>
                        <a:latin typeface="Arial" panose="020B0604020202020204" pitchFamily="34" charset="0"/>
                        <a:ea typeface="Arial" panose="020B0604020202020204" pitchFamily="34" charset="0"/>
                      </a:endParaRPr>
                    </a:p>
                  </a:txBody>
                  <a:tcPr marL="68580" marR="68580" marT="0" marB="0"/>
                </a:tc>
                <a:tc>
                  <a:txBody>
                    <a:bodyPr/>
                    <a:lstStyle/>
                    <a:p>
                      <a:pPr marL="0" marR="0" algn="just">
                        <a:lnSpc>
                          <a:spcPct val="115000"/>
                        </a:lnSpc>
                        <a:spcBef>
                          <a:spcPts val="0"/>
                        </a:spcBef>
                        <a:spcAft>
                          <a:spcPts val="800"/>
                        </a:spcAft>
                      </a:pPr>
                      <a:r>
                        <a:rPr lang="en-US" sz="1200" b="1">
                          <a:effectLst/>
                        </a:rPr>
                        <a:t>Points</a:t>
                      </a:r>
                      <a:endParaRPr lang="en-US" sz="1100" b="1">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3520366060"/>
                  </a:ext>
                </a:extLst>
              </a:tr>
              <a:tr h="330730">
                <a:tc>
                  <a:txBody>
                    <a:bodyPr/>
                    <a:lstStyle/>
                    <a:p>
                      <a:pPr marL="0" marR="0" algn="just">
                        <a:lnSpc>
                          <a:spcPct val="115000"/>
                        </a:lnSpc>
                        <a:spcBef>
                          <a:spcPts val="0"/>
                        </a:spcBef>
                        <a:spcAft>
                          <a:spcPts val="800"/>
                        </a:spcAft>
                      </a:pPr>
                      <a:r>
                        <a:rPr lang="en-US" sz="1200" b="1" dirty="0">
                          <a:effectLst/>
                        </a:rPr>
                        <a:t>Programming task 1</a:t>
                      </a:r>
                      <a:endParaRPr lang="en-US" sz="1100" b="1" dirty="0">
                        <a:effectLst/>
                        <a:latin typeface="Arial" panose="020B0604020202020204" pitchFamily="34" charset="0"/>
                        <a:ea typeface="Arial" panose="020B0604020202020204" pitchFamily="34" charset="0"/>
                      </a:endParaRPr>
                    </a:p>
                  </a:txBody>
                  <a:tcPr marL="68580" marR="68580" marT="0" marB="0"/>
                </a:tc>
                <a:tc>
                  <a:txBody>
                    <a:bodyPr/>
                    <a:lstStyle/>
                    <a:p>
                      <a:pPr marL="0" marR="0" algn="just">
                        <a:lnSpc>
                          <a:spcPct val="115000"/>
                        </a:lnSpc>
                        <a:spcBef>
                          <a:spcPts val="0"/>
                        </a:spcBef>
                        <a:spcAft>
                          <a:spcPts val="800"/>
                        </a:spcAft>
                      </a:pPr>
                      <a:r>
                        <a:rPr lang="en-US" sz="1100" b="1" dirty="0">
                          <a:effectLst/>
                          <a:latin typeface="Arial" panose="020B0604020202020204" pitchFamily="34" charset="0"/>
                          <a:ea typeface="Arial" panose="020B0604020202020204" pitchFamily="34" charset="0"/>
                        </a:rPr>
                        <a:t>10</a:t>
                      </a:r>
                    </a:p>
                  </a:txBody>
                  <a:tcPr marL="68580" marR="68580" marT="0" marB="0"/>
                </a:tc>
                <a:extLst>
                  <a:ext uri="{0D108BD9-81ED-4DB2-BD59-A6C34878D82A}">
                    <a16:rowId xmlns:a16="http://schemas.microsoft.com/office/drawing/2014/main" val="320261958"/>
                  </a:ext>
                </a:extLst>
              </a:tr>
              <a:tr h="330730">
                <a:tc>
                  <a:txBody>
                    <a:bodyPr/>
                    <a:lstStyle/>
                    <a:p>
                      <a:pPr marL="0" marR="0" algn="just">
                        <a:lnSpc>
                          <a:spcPct val="115000"/>
                        </a:lnSpc>
                        <a:spcBef>
                          <a:spcPts val="0"/>
                        </a:spcBef>
                        <a:spcAft>
                          <a:spcPts val="800"/>
                        </a:spcAft>
                      </a:pPr>
                      <a:r>
                        <a:rPr lang="en-US" sz="1200" b="1" dirty="0">
                          <a:effectLst/>
                        </a:rPr>
                        <a:t>Programming task 2</a:t>
                      </a:r>
                      <a:endParaRPr lang="en-US" sz="1100" b="1" dirty="0">
                        <a:effectLst/>
                        <a:latin typeface="Arial" panose="020B0604020202020204" pitchFamily="34" charset="0"/>
                        <a:ea typeface="Arial" panose="020B0604020202020204" pitchFamily="34" charset="0"/>
                      </a:endParaRPr>
                    </a:p>
                  </a:txBody>
                  <a:tcPr marL="68580" marR="68580" marT="0" marB="0"/>
                </a:tc>
                <a:tc>
                  <a:txBody>
                    <a:bodyPr/>
                    <a:lstStyle/>
                    <a:p>
                      <a:pPr marL="0" marR="0" algn="just">
                        <a:lnSpc>
                          <a:spcPct val="115000"/>
                        </a:lnSpc>
                        <a:spcBef>
                          <a:spcPts val="0"/>
                        </a:spcBef>
                        <a:spcAft>
                          <a:spcPts val="800"/>
                        </a:spcAft>
                      </a:pPr>
                      <a:r>
                        <a:rPr lang="en-US" sz="1100" b="1" dirty="0">
                          <a:effectLst/>
                          <a:latin typeface="Arial" panose="020B0604020202020204" pitchFamily="34" charset="0"/>
                          <a:ea typeface="Arial" panose="020B0604020202020204" pitchFamily="34" charset="0"/>
                        </a:rPr>
                        <a:t>10</a:t>
                      </a:r>
                    </a:p>
                  </a:txBody>
                  <a:tcPr marL="68580" marR="68580" marT="0" marB="0"/>
                </a:tc>
                <a:extLst>
                  <a:ext uri="{0D108BD9-81ED-4DB2-BD59-A6C34878D82A}">
                    <a16:rowId xmlns:a16="http://schemas.microsoft.com/office/drawing/2014/main" val="3037510007"/>
                  </a:ext>
                </a:extLst>
              </a:tr>
              <a:tr h="330730">
                <a:tc>
                  <a:txBody>
                    <a:bodyPr/>
                    <a:lstStyle/>
                    <a:p>
                      <a:pPr marL="0" marR="0" algn="just">
                        <a:lnSpc>
                          <a:spcPct val="115000"/>
                        </a:lnSpc>
                        <a:spcBef>
                          <a:spcPts val="0"/>
                        </a:spcBef>
                        <a:spcAft>
                          <a:spcPts val="800"/>
                        </a:spcAft>
                      </a:pPr>
                      <a:r>
                        <a:rPr lang="en-US" sz="1200" b="1" dirty="0">
                          <a:effectLst/>
                        </a:rPr>
                        <a:t>Programming task 3</a:t>
                      </a:r>
                      <a:endParaRPr lang="en-US" sz="1100" b="1" dirty="0">
                        <a:effectLst/>
                        <a:latin typeface="Arial" panose="020B0604020202020204" pitchFamily="34" charset="0"/>
                        <a:ea typeface="Arial" panose="020B0604020202020204" pitchFamily="34" charset="0"/>
                      </a:endParaRPr>
                    </a:p>
                  </a:txBody>
                  <a:tcPr marL="68580" marR="68580" marT="0" marB="0"/>
                </a:tc>
                <a:tc>
                  <a:txBody>
                    <a:bodyPr/>
                    <a:lstStyle/>
                    <a:p>
                      <a:pPr marL="0" marR="0" algn="just">
                        <a:lnSpc>
                          <a:spcPct val="115000"/>
                        </a:lnSpc>
                        <a:spcBef>
                          <a:spcPts val="0"/>
                        </a:spcBef>
                        <a:spcAft>
                          <a:spcPts val="800"/>
                        </a:spcAft>
                      </a:pPr>
                      <a:r>
                        <a:rPr lang="en-US" sz="1100" b="1" dirty="0">
                          <a:effectLst/>
                          <a:latin typeface="Arial" panose="020B0604020202020204" pitchFamily="34" charset="0"/>
                          <a:ea typeface="Arial" panose="020B0604020202020204" pitchFamily="34" charset="0"/>
                        </a:rPr>
                        <a:t>10</a:t>
                      </a:r>
                    </a:p>
                  </a:txBody>
                  <a:tcPr marL="68580" marR="68580" marT="0" marB="0"/>
                </a:tc>
                <a:extLst>
                  <a:ext uri="{0D108BD9-81ED-4DB2-BD59-A6C34878D82A}">
                    <a16:rowId xmlns:a16="http://schemas.microsoft.com/office/drawing/2014/main" val="3298914698"/>
                  </a:ext>
                </a:extLst>
              </a:tr>
              <a:tr h="330730">
                <a:tc>
                  <a:txBody>
                    <a:bodyPr/>
                    <a:lstStyle/>
                    <a:p>
                      <a:pPr marL="0" marR="0" algn="just">
                        <a:lnSpc>
                          <a:spcPct val="115000"/>
                        </a:lnSpc>
                        <a:spcBef>
                          <a:spcPts val="0"/>
                        </a:spcBef>
                        <a:spcAft>
                          <a:spcPts val="800"/>
                        </a:spcAft>
                      </a:pPr>
                      <a:r>
                        <a:rPr lang="en-US" sz="1200" b="1" dirty="0">
                          <a:effectLst/>
                        </a:rPr>
                        <a:t>Programming task 4</a:t>
                      </a:r>
                      <a:endParaRPr lang="en-US" sz="1100" b="1" dirty="0">
                        <a:effectLst/>
                        <a:latin typeface="Arial" panose="020B0604020202020204" pitchFamily="34" charset="0"/>
                        <a:ea typeface="Arial" panose="020B0604020202020204" pitchFamily="34" charset="0"/>
                      </a:endParaRPr>
                    </a:p>
                  </a:txBody>
                  <a:tcPr marL="68580" marR="68580" marT="0" marB="0"/>
                </a:tc>
                <a:tc>
                  <a:txBody>
                    <a:bodyPr/>
                    <a:lstStyle/>
                    <a:p>
                      <a:pPr marL="0" marR="0" algn="just">
                        <a:lnSpc>
                          <a:spcPct val="115000"/>
                        </a:lnSpc>
                        <a:spcBef>
                          <a:spcPts val="0"/>
                        </a:spcBef>
                        <a:spcAft>
                          <a:spcPts val="800"/>
                        </a:spcAft>
                      </a:pPr>
                      <a:r>
                        <a:rPr lang="en-US" sz="1100" b="1" dirty="0">
                          <a:effectLst/>
                          <a:latin typeface="Arial" panose="020B0604020202020204" pitchFamily="34" charset="0"/>
                          <a:ea typeface="Arial" panose="020B0604020202020204" pitchFamily="34" charset="0"/>
                        </a:rPr>
                        <a:t>10</a:t>
                      </a:r>
                    </a:p>
                  </a:txBody>
                  <a:tcPr marL="68580" marR="68580" marT="0" marB="0"/>
                </a:tc>
                <a:extLst>
                  <a:ext uri="{0D108BD9-81ED-4DB2-BD59-A6C34878D82A}">
                    <a16:rowId xmlns:a16="http://schemas.microsoft.com/office/drawing/2014/main" val="1731446185"/>
                  </a:ext>
                </a:extLst>
              </a:tr>
              <a:tr h="330730">
                <a:tc>
                  <a:txBody>
                    <a:bodyPr/>
                    <a:lstStyle/>
                    <a:p>
                      <a:pPr marL="0" marR="0" algn="just">
                        <a:lnSpc>
                          <a:spcPct val="115000"/>
                        </a:lnSpc>
                        <a:spcBef>
                          <a:spcPts val="0"/>
                        </a:spcBef>
                        <a:spcAft>
                          <a:spcPts val="800"/>
                        </a:spcAft>
                      </a:pPr>
                      <a:r>
                        <a:rPr lang="en-US" sz="1200" b="1" dirty="0">
                          <a:effectLst/>
                        </a:rPr>
                        <a:t>Programming task 5</a:t>
                      </a:r>
                      <a:endParaRPr lang="en-US" sz="1100" b="1" dirty="0">
                        <a:effectLst/>
                        <a:latin typeface="Arial" panose="020B0604020202020204" pitchFamily="34" charset="0"/>
                        <a:ea typeface="Arial" panose="020B0604020202020204" pitchFamily="34" charset="0"/>
                      </a:endParaRPr>
                    </a:p>
                  </a:txBody>
                  <a:tcPr marL="68580" marR="68580" marT="0" marB="0"/>
                </a:tc>
                <a:tc>
                  <a:txBody>
                    <a:bodyPr/>
                    <a:lstStyle/>
                    <a:p>
                      <a:pPr marL="0" marR="0" algn="just">
                        <a:lnSpc>
                          <a:spcPct val="115000"/>
                        </a:lnSpc>
                        <a:spcBef>
                          <a:spcPts val="0"/>
                        </a:spcBef>
                        <a:spcAft>
                          <a:spcPts val="800"/>
                        </a:spcAft>
                      </a:pPr>
                      <a:r>
                        <a:rPr lang="en-US" sz="1100" b="1" dirty="0">
                          <a:effectLst/>
                          <a:latin typeface="Arial" panose="020B0604020202020204" pitchFamily="34" charset="0"/>
                          <a:ea typeface="Arial" panose="020B0604020202020204" pitchFamily="34" charset="0"/>
                        </a:rPr>
                        <a:t>10</a:t>
                      </a:r>
                    </a:p>
                  </a:txBody>
                  <a:tcPr marL="68580" marR="68580" marT="0" marB="0"/>
                </a:tc>
                <a:extLst>
                  <a:ext uri="{0D108BD9-81ED-4DB2-BD59-A6C34878D82A}">
                    <a16:rowId xmlns:a16="http://schemas.microsoft.com/office/drawing/2014/main" val="51318493"/>
                  </a:ext>
                </a:extLst>
              </a:tr>
              <a:tr h="330730">
                <a:tc>
                  <a:txBody>
                    <a:bodyPr/>
                    <a:lstStyle/>
                    <a:p>
                      <a:pPr marL="0" marR="0" algn="just">
                        <a:lnSpc>
                          <a:spcPct val="115000"/>
                        </a:lnSpc>
                        <a:spcBef>
                          <a:spcPts val="0"/>
                        </a:spcBef>
                        <a:spcAft>
                          <a:spcPts val="800"/>
                        </a:spcAft>
                      </a:pPr>
                      <a:r>
                        <a:rPr lang="en-US" sz="1200" b="1" dirty="0">
                          <a:effectLst/>
                        </a:rPr>
                        <a:t>Programming task 6</a:t>
                      </a:r>
                      <a:endParaRPr lang="en-US" sz="1100" b="1" dirty="0">
                        <a:effectLst/>
                        <a:latin typeface="Arial" panose="020B0604020202020204" pitchFamily="34" charset="0"/>
                        <a:ea typeface="Arial" panose="020B0604020202020204" pitchFamily="34" charset="0"/>
                      </a:endParaRPr>
                    </a:p>
                  </a:txBody>
                  <a:tcPr marL="68580" marR="68580" marT="0" marB="0"/>
                </a:tc>
                <a:tc>
                  <a:txBody>
                    <a:bodyPr/>
                    <a:lstStyle/>
                    <a:p>
                      <a:pPr marL="0" marR="0" algn="just">
                        <a:lnSpc>
                          <a:spcPct val="115000"/>
                        </a:lnSpc>
                        <a:spcBef>
                          <a:spcPts val="0"/>
                        </a:spcBef>
                        <a:spcAft>
                          <a:spcPts val="800"/>
                        </a:spcAft>
                      </a:pPr>
                      <a:r>
                        <a:rPr lang="en-US" sz="1100" b="1" dirty="0">
                          <a:effectLst/>
                          <a:latin typeface="Arial" panose="020B0604020202020204" pitchFamily="34" charset="0"/>
                          <a:ea typeface="Arial" panose="020B0604020202020204" pitchFamily="34" charset="0"/>
                        </a:rPr>
                        <a:t>10</a:t>
                      </a:r>
                    </a:p>
                  </a:txBody>
                  <a:tcPr marL="68580" marR="68580" marT="0" marB="0"/>
                </a:tc>
                <a:extLst>
                  <a:ext uri="{0D108BD9-81ED-4DB2-BD59-A6C34878D82A}">
                    <a16:rowId xmlns:a16="http://schemas.microsoft.com/office/drawing/2014/main" val="3052840288"/>
                  </a:ext>
                </a:extLst>
              </a:tr>
              <a:tr h="330730">
                <a:tc>
                  <a:txBody>
                    <a:bodyPr/>
                    <a:lstStyle/>
                    <a:p>
                      <a:pPr marL="0" marR="0" algn="just">
                        <a:lnSpc>
                          <a:spcPct val="115000"/>
                        </a:lnSpc>
                        <a:spcBef>
                          <a:spcPts val="0"/>
                        </a:spcBef>
                        <a:spcAft>
                          <a:spcPts val="800"/>
                        </a:spcAft>
                      </a:pPr>
                      <a:r>
                        <a:rPr lang="en-US" sz="1200" b="1" dirty="0">
                          <a:effectLst/>
                        </a:rPr>
                        <a:t>Test</a:t>
                      </a:r>
                      <a:endParaRPr lang="en-US" sz="1100" b="1" dirty="0">
                        <a:effectLst/>
                        <a:latin typeface="Arial" panose="020B0604020202020204" pitchFamily="34" charset="0"/>
                        <a:ea typeface="Arial" panose="020B0604020202020204" pitchFamily="34" charset="0"/>
                      </a:endParaRPr>
                    </a:p>
                  </a:txBody>
                  <a:tcPr marL="68580" marR="68580" marT="0" marB="0"/>
                </a:tc>
                <a:tc>
                  <a:txBody>
                    <a:bodyPr/>
                    <a:lstStyle/>
                    <a:p>
                      <a:pPr marL="0" marR="0" algn="just">
                        <a:lnSpc>
                          <a:spcPct val="115000"/>
                        </a:lnSpc>
                        <a:spcBef>
                          <a:spcPts val="0"/>
                        </a:spcBef>
                        <a:spcAft>
                          <a:spcPts val="800"/>
                        </a:spcAft>
                      </a:pPr>
                      <a:r>
                        <a:rPr lang="en-US" sz="1200" b="1" dirty="0">
                          <a:effectLst/>
                        </a:rPr>
                        <a:t>15</a:t>
                      </a:r>
                      <a:endParaRPr lang="en-US" sz="1100" b="1" dirty="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3211138440"/>
                  </a:ext>
                </a:extLst>
              </a:tr>
              <a:tr h="330730">
                <a:tc>
                  <a:txBody>
                    <a:bodyPr/>
                    <a:lstStyle/>
                    <a:p>
                      <a:pPr marL="0" marR="0" algn="just">
                        <a:lnSpc>
                          <a:spcPct val="115000"/>
                        </a:lnSpc>
                        <a:spcBef>
                          <a:spcPts val="0"/>
                        </a:spcBef>
                        <a:spcAft>
                          <a:spcPts val="800"/>
                        </a:spcAft>
                      </a:pPr>
                      <a:r>
                        <a:rPr lang="en-US" sz="1200" b="1" dirty="0">
                          <a:effectLst/>
                        </a:rPr>
                        <a:t>Class work (up to 1 point/lesson):</a:t>
                      </a:r>
                      <a:endParaRPr lang="en-US" sz="1100" b="1" dirty="0">
                        <a:effectLst/>
                        <a:latin typeface="Arial" panose="020B0604020202020204" pitchFamily="34" charset="0"/>
                      </a:endParaRPr>
                    </a:p>
                  </a:txBody>
                  <a:tcPr marL="68580" marR="68580" marT="0" marB="0"/>
                </a:tc>
                <a:tc>
                  <a:txBody>
                    <a:bodyPr/>
                    <a:lstStyle/>
                    <a:p>
                      <a:pPr marL="0" marR="0" algn="just">
                        <a:lnSpc>
                          <a:spcPct val="115000"/>
                        </a:lnSpc>
                        <a:spcBef>
                          <a:spcPts val="0"/>
                        </a:spcBef>
                        <a:spcAft>
                          <a:spcPts val="800"/>
                        </a:spcAft>
                      </a:pPr>
                      <a:r>
                        <a:rPr lang="en-US" sz="1200" b="1" dirty="0">
                          <a:effectLst/>
                          <a:latin typeface="Arial" panose="020B0604020202020204" pitchFamily="34" charset="0"/>
                          <a:ea typeface="Arial" panose="020B0604020202020204" pitchFamily="34" charset="0"/>
                        </a:rPr>
                        <a:t>10</a:t>
                      </a:r>
                      <a:endParaRPr lang="en-US" sz="1100" b="1" dirty="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756744043"/>
                  </a:ext>
                </a:extLst>
              </a:tr>
              <a:tr h="330730">
                <a:tc>
                  <a:txBody>
                    <a:bodyPr/>
                    <a:lstStyle/>
                    <a:p>
                      <a:pPr marL="0" marR="0" algn="just">
                        <a:lnSpc>
                          <a:spcPct val="115000"/>
                        </a:lnSpc>
                        <a:spcBef>
                          <a:spcPts val="0"/>
                        </a:spcBef>
                        <a:spcAft>
                          <a:spcPts val="800"/>
                        </a:spcAft>
                      </a:pPr>
                      <a:r>
                        <a:rPr lang="en-US" sz="1200" b="1" dirty="0">
                          <a:effectLst/>
                        </a:rPr>
                        <a:t>Final exam</a:t>
                      </a:r>
                      <a:endParaRPr lang="en-US" sz="1100" b="1" dirty="0">
                        <a:effectLst/>
                        <a:latin typeface="Arial" panose="020B0604020202020204" pitchFamily="34" charset="0"/>
                        <a:ea typeface="Arial" panose="020B0604020202020204" pitchFamily="34" charset="0"/>
                      </a:endParaRPr>
                    </a:p>
                  </a:txBody>
                  <a:tcPr marL="68580" marR="68580" marT="0" marB="0"/>
                </a:tc>
                <a:tc>
                  <a:txBody>
                    <a:bodyPr/>
                    <a:lstStyle/>
                    <a:p>
                      <a:pPr marL="0" marR="0" algn="just">
                        <a:lnSpc>
                          <a:spcPct val="115000"/>
                        </a:lnSpc>
                        <a:spcBef>
                          <a:spcPts val="0"/>
                        </a:spcBef>
                        <a:spcAft>
                          <a:spcPts val="800"/>
                        </a:spcAft>
                      </a:pPr>
                      <a:r>
                        <a:rPr lang="en-US" sz="1200" b="1" dirty="0">
                          <a:effectLst/>
                        </a:rPr>
                        <a:t>15</a:t>
                      </a:r>
                      <a:endParaRPr lang="en-US" sz="1100" b="1" dirty="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1492485208"/>
                  </a:ext>
                </a:extLst>
              </a:tr>
              <a:tr h="330730">
                <a:tc>
                  <a:txBody>
                    <a:bodyPr/>
                    <a:lstStyle/>
                    <a:p>
                      <a:pPr marL="0" marR="0" algn="just">
                        <a:lnSpc>
                          <a:spcPct val="115000"/>
                        </a:lnSpc>
                        <a:spcBef>
                          <a:spcPts val="0"/>
                        </a:spcBef>
                        <a:spcAft>
                          <a:spcPts val="800"/>
                        </a:spcAft>
                      </a:pPr>
                      <a:r>
                        <a:rPr lang="en-US" sz="1200" b="1" dirty="0">
                          <a:effectLst/>
                        </a:rPr>
                        <a:t>Total</a:t>
                      </a:r>
                      <a:endParaRPr lang="en-US" sz="1100" b="1" dirty="0">
                        <a:effectLst/>
                        <a:latin typeface="Arial" panose="020B0604020202020204" pitchFamily="34" charset="0"/>
                        <a:ea typeface="Arial" panose="020B0604020202020204" pitchFamily="34" charset="0"/>
                      </a:endParaRPr>
                    </a:p>
                  </a:txBody>
                  <a:tcPr marL="68580" marR="68580" marT="0" marB="0"/>
                </a:tc>
                <a:tc>
                  <a:txBody>
                    <a:bodyPr/>
                    <a:lstStyle/>
                    <a:p>
                      <a:pPr marL="0" marR="0" algn="just">
                        <a:lnSpc>
                          <a:spcPct val="115000"/>
                        </a:lnSpc>
                        <a:spcBef>
                          <a:spcPts val="0"/>
                        </a:spcBef>
                        <a:spcAft>
                          <a:spcPts val="800"/>
                        </a:spcAft>
                      </a:pPr>
                      <a:r>
                        <a:rPr lang="en-US" sz="1200" b="1" dirty="0">
                          <a:effectLst/>
                        </a:rPr>
                        <a:t>100</a:t>
                      </a:r>
                      <a:endParaRPr lang="en-US" sz="1100" b="1" dirty="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3610648207"/>
                  </a:ext>
                </a:extLst>
              </a:tr>
            </a:tbl>
          </a:graphicData>
        </a:graphic>
      </p:graphicFrame>
    </p:spTree>
    <p:extLst>
      <p:ext uri="{BB962C8B-B14F-4D97-AF65-F5344CB8AC3E}">
        <p14:creationId xmlns:p14="http://schemas.microsoft.com/office/powerpoint/2010/main" val="23709693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3" name="Text Placeholder 2">
            <a:extLst>
              <a:ext uri="{FF2B5EF4-FFF2-40B4-BE49-F238E27FC236}">
                <a16:creationId xmlns:a16="http://schemas.microsoft.com/office/drawing/2014/main" id="{34F45E81-EB0A-9F4C-E27D-CAB3033893C6}"/>
              </a:ext>
            </a:extLst>
          </p:cNvPr>
          <p:cNvSpPr>
            <a:spLocks noGrp="1"/>
          </p:cNvSpPr>
          <p:nvPr>
            <p:ph type="body" idx="2"/>
          </p:nvPr>
        </p:nvSpPr>
        <p:spPr>
          <a:xfrm>
            <a:off x="433401" y="2071803"/>
            <a:ext cx="9039195" cy="3597477"/>
          </a:xfrm>
        </p:spPr>
        <p:txBody>
          <a:bodyPr/>
          <a:lstStyle/>
          <a:p>
            <a:pPr algn="just"/>
            <a:r>
              <a:rPr lang="en-US" sz="1800" dirty="0"/>
              <a:t>A </a:t>
            </a:r>
            <a:r>
              <a:rPr lang="en-US" sz="1800" b="1" dirty="0"/>
              <a:t>process</a:t>
            </a:r>
            <a:r>
              <a:rPr lang="en-US" sz="1800" dirty="0"/>
              <a:t> is an abstraction that encapsulates different types of resources: open files, memory-mapped files and their descriptors, streams, etc. The process can be thought of as an instance of a running program.</a:t>
            </a:r>
          </a:p>
          <a:p>
            <a:pPr algn="just"/>
            <a:r>
              <a:rPr lang="en-US" sz="1800" dirty="0"/>
              <a:t>Each process has at least one thread.</a:t>
            </a:r>
          </a:p>
          <a:p>
            <a:pPr algn="just"/>
            <a:r>
              <a:rPr lang="en-US" sz="1800" dirty="0"/>
              <a:t>Also, each process has its own virtual address space and execution context, and threads of the same process share the process's address space.</a:t>
            </a:r>
          </a:p>
          <a:p>
            <a:pPr algn="just"/>
            <a:r>
              <a:rPr lang="en-US" sz="1800" dirty="0"/>
              <a:t>Each process is an independent object for which such system resources as processor time, memory, etc. are allocated.</a:t>
            </a:r>
          </a:p>
          <a:p>
            <a:pPr algn="just"/>
            <a:r>
              <a:rPr lang="en-US" sz="1800" dirty="0"/>
              <a:t>Each process runs in a separate address space.</a:t>
            </a:r>
          </a:p>
          <a:p>
            <a:pPr algn="just"/>
            <a:r>
              <a:rPr lang="en-US" sz="1800" dirty="0"/>
              <a:t>If we want to access the resources of another process, we must use </a:t>
            </a:r>
            <a:r>
              <a:rPr lang="en-US" sz="1800" dirty="0" err="1"/>
              <a:t>interprocess</a:t>
            </a:r>
            <a:r>
              <a:rPr lang="en-US" sz="1800" dirty="0"/>
              <a:t> communication tools such as pipes, files, sockets, etc.</a:t>
            </a:r>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p:txBody>
          <a:bodyPr/>
          <a:lstStyle/>
          <a:p>
            <a:r>
              <a:rPr lang="en-US" dirty="0"/>
              <a:t>Program Process</a:t>
            </a:r>
          </a:p>
        </p:txBody>
      </p:sp>
    </p:spTree>
    <p:extLst>
      <p:ext uri="{BB962C8B-B14F-4D97-AF65-F5344CB8AC3E}">
        <p14:creationId xmlns:p14="http://schemas.microsoft.com/office/powerpoint/2010/main" val="14819956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p:txBody>
          <a:bodyPr/>
          <a:lstStyle/>
          <a:p>
            <a:r>
              <a:rPr lang="en-US" dirty="0"/>
              <a:t>Process Virtual Memory</a:t>
            </a:r>
          </a:p>
        </p:txBody>
      </p:sp>
      <p:pic>
        <p:nvPicPr>
          <p:cNvPr id="2" name="Picture 1">
            <a:extLst>
              <a:ext uri="{FF2B5EF4-FFF2-40B4-BE49-F238E27FC236}">
                <a16:creationId xmlns:a16="http://schemas.microsoft.com/office/drawing/2014/main" id="{5CCABCBD-FC69-226F-444C-2B3375BDF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9671" y="2252438"/>
            <a:ext cx="5906658" cy="4325628"/>
          </a:xfrm>
          <a:prstGeom prst="rect">
            <a:avLst/>
          </a:prstGeom>
        </p:spPr>
      </p:pic>
    </p:spTree>
    <p:extLst>
      <p:ext uri="{BB962C8B-B14F-4D97-AF65-F5344CB8AC3E}">
        <p14:creationId xmlns:p14="http://schemas.microsoft.com/office/powerpoint/2010/main" val="14299003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3" name="Text Placeholder 2">
            <a:extLst>
              <a:ext uri="{FF2B5EF4-FFF2-40B4-BE49-F238E27FC236}">
                <a16:creationId xmlns:a16="http://schemas.microsoft.com/office/drawing/2014/main" id="{34F45E81-EB0A-9F4C-E27D-CAB3033893C6}"/>
              </a:ext>
            </a:extLst>
          </p:cNvPr>
          <p:cNvSpPr>
            <a:spLocks noGrp="1"/>
          </p:cNvSpPr>
          <p:nvPr>
            <p:ph type="body" idx="2"/>
          </p:nvPr>
        </p:nvSpPr>
        <p:spPr>
          <a:xfrm>
            <a:off x="433402" y="2071803"/>
            <a:ext cx="9134110" cy="3597477"/>
          </a:xfrm>
        </p:spPr>
        <p:txBody>
          <a:bodyPr/>
          <a:lstStyle/>
          <a:p>
            <a:pPr algn="just"/>
            <a:r>
              <a:rPr lang="en-US" sz="1800" dirty="0"/>
              <a:t>A thread uses the same address space as a process.</a:t>
            </a:r>
          </a:p>
          <a:p>
            <a:pPr algn="just"/>
            <a:r>
              <a:rPr lang="en-US" sz="1800" dirty="0"/>
              <a:t>A process can have multiple threads.</a:t>
            </a:r>
          </a:p>
          <a:p>
            <a:pPr algn="just"/>
            <a:r>
              <a:rPr lang="en-US" sz="1800" dirty="0"/>
              <a:t>As a rule, several threads can read from the same memory and write it to the same memory (no process can directly access the memory of another process).</a:t>
            </a:r>
          </a:p>
          <a:p>
            <a:pPr algn="just"/>
            <a:r>
              <a:rPr lang="en-US" sz="1800" dirty="0"/>
              <a:t>However, each thread still has its own stack of activation records and its own copy of the CPU registers, including the stack pointer and program counter, which together describe the thread's execution state.</a:t>
            </a:r>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a:xfrm>
            <a:off x="433402" y="1562684"/>
            <a:ext cx="5158875" cy="550863"/>
          </a:xfrm>
        </p:spPr>
        <p:txBody>
          <a:bodyPr/>
          <a:lstStyle/>
          <a:p>
            <a:r>
              <a:rPr lang="en-US" dirty="0"/>
              <a:t>Process &amp; Thread Relationship</a:t>
            </a:r>
          </a:p>
        </p:txBody>
      </p:sp>
    </p:spTree>
    <p:extLst>
      <p:ext uri="{BB962C8B-B14F-4D97-AF65-F5344CB8AC3E}">
        <p14:creationId xmlns:p14="http://schemas.microsoft.com/office/powerpoint/2010/main" val="26781445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a:xfrm>
            <a:off x="433402" y="1562684"/>
            <a:ext cx="5678639" cy="550863"/>
          </a:xfrm>
        </p:spPr>
        <p:txBody>
          <a:bodyPr/>
          <a:lstStyle/>
          <a:p>
            <a:r>
              <a:rPr lang="en-US" dirty="0"/>
              <a:t>Windows API for Creating Processes</a:t>
            </a:r>
          </a:p>
        </p:txBody>
      </p:sp>
      <p:sp>
        <p:nvSpPr>
          <p:cNvPr id="2" name="Rectangle 1">
            <a:extLst>
              <a:ext uri="{FF2B5EF4-FFF2-40B4-BE49-F238E27FC236}">
                <a16:creationId xmlns:a16="http://schemas.microsoft.com/office/drawing/2014/main" id="{D0736C85-9FAB-E82A-4609-BA9B0CAAD482}"/>
              </a:ext>
            </a:extLst>
          </p:cNvPr>
          <p:cNvSpPr/>
          <p:nvPr/>
        </p:nvSpPr>
        <p:spPr>
          <a:xfrm>
            <a:off x="2245360" y="2560737"/>
            <a:ext cx="5415280" cy="3108543"/>
          </a:xfrm>
          <a:prstGeom prst="rect">
            <a:avLst/>
          </a:prstGeom>
          <a:noFill/>
        </p:spPr>
        <p:style>
          <a:lnRef idx="2">
            <a:schemeClr val="accent1"/>
          </a:lnRef>
          <a:fillRef idx="1">
            <a:schemeClr val="lt1"/>
          </a:fillRef>
          <a:effectRef idx="0">
            <a:schemeClr val="accent1"/>
          </a:effectRef>
          <a:fontRef idx="minor">
            <a:schemeClr val="dk1"/>
          </a:fontRef>
        </p:style>
        <p:txBody>
          <a:bodyPr wrap="square">
            <a:spAutoFit/>
          </a:bodyPr>
          <a:lstStyle/>
          <a:p>
            <a:r>
              <a:rPr lang="en-US" b="1" dirty="0"/>
              <a:t>Library #include &lt;</a:t>
            </a:r>
            <a:r>
              <a:rPr lang="en-US" b="1" dirty="0" err="1"/>
              <a:t>windows.h</a:t>
            </a:r>
            <a:r>
              <a:rPr lang="en-US" b="1" dirty="0"/>
              <a:t>&gt;</a:t>
            </a:r>
          </a:p>
          <a:p>
            <a:br>
              <a:rPr lang="en-US" dirty="0"/>
            </a:br>
            <a:r>
              <a:rPr lang="en-US" dirty="0"/>
              <a:t>BOOL </a:t>
            </a:r>
            <a:r>
              <a:rPr lang="en-US" dirty="0" err="1"/>
              <a:t>CreateProcessA</a:t>
            </a:r>
            <a:r>
              <a:rPr lang="en-US" dirty="0"/>
              <a:t>(</a:t>
            </a:r>
          </a:p>
          <a:p>
            <a:r>
              <a:rPr lang="en-US" dirty="0"/>
              <a:t>  LPCSTR                </a:t>
            </a:r>
            <a:r>
              <a:rPr lang="en-US" dirty="0" err="1"/>
              <a:t>lpApplicationName</a:t>
            </a:r>
            <a:r>
              <a:rPr lang="en-US" dirty="0"/>
              <a:t>,</a:t>
            </a:r>
          </a:p>
          <a:p>
            <a:r>
              <a:rPr lang="en-US" dirty="0"/>
              <a:t>  LPSTR                 </a:t>
            </a:r>
            <a:r>
              <a:rPr lang="en-US" dirty="0" err="1"/>
              <a:t>lpCommandLine</a:t>
            </a:r>
            <a:r>
              <a:rPr lang="en-US" dirty="0"/>
              <a:t>,</a:t>
            </a:r>
          </a:p>
          <a:p>
            <a:r>
              <a:rPr lang="en-US" dirty="0"/>
              <a:t>  LPSECURITY_ATTRIBUTES </a:t>
            </a:r>
            <a:r>
              <a:rPr lang="en-US" dirty="0" err="1"/>
              <a:t>lpProcessAttributes</a:t>
            </a:r>
            <a:r>
              <a:rPr lang="en-US" dirty="0"/>
              <a:t>,</a:t>
            </a:r>
          </a:p>
          <a:p>
            <a:r>
              <a:rPr lang="en-US" dirty="0"/>
              <a:t>  LPSECURITY_ATTRIBUTES </a:t>
            </a:r>
            <a:r>
              <a:rPr lang="en-US" dirty="0" err="1"/>
              <a:t>lpThreadAttributes</a:t>
            </a:r>
            <a:r>
              <a:rPr lang="en-US" dirty="0"/>
              <a:t>,</a:t>
            </a:r>
          </a:p>
          <a:p>
            <a:r>
              <a:rPr lang="en-US" dirty="0"/>
              <a:t>  BOOL                  </a:t>
            </a:r>
            <a:r>
              <a:rPr lang="en-US" dirty="0" err="1"/>
              <a:t>bInheritHandles</a:t>
            </a:r>
            <a:r>
              <a:rPr lang="en-US" dirty="0"/>
              <a:t>,</a:t>
            </a:r>
          </a:p>
          <a:p>
            <a:r>
              <a:rPr lang="en-US" dirty="0"/>
              <a:t>  DWORD                 </a:t>
            </a:r>
            <a:r>
              <a:rPr lang="en-US" dirty="0" err="1"/>
              <a:t>dwCreationFlags</a:t>
            </a:r>
            <a:r>
              <a:rPr lang="en-US" dirty="0"/>
              <a:t>,</a:t>
            </a:r>
          </a:p>
          <a:p>
            <a:r>
              <a:rPr lang="en-US" dirty="0"/>
              <a:t>  LPVOID                </a:t>
            </a:r>
            <a:r>
              <a:rPr lang="en-US" dirty="0" err="1"/>
              <a:t>lpEnvironment</a:t>
            </a:r>
            <a:r>
              <a:rPr lang="en-US" dirty="0"/>
              <a:t>,</a:t>
            </a:r>
          </a:p>
          <a:p>
            <a:r>
              <a:rPr lang="en-US" dirty="0"/>
              <a:t>  LPCSTR                </a:t>
            </a:r>
            <a:r>
              <a:rPr lang="en-US" dirty="0" err="1"/>
              <a:t>lpCurrentDirectory</a:t>
            </a:r>
            <a:r>
              <a:rPr lang="en-US" dirty="0"/>
              <a:t>,</a:t>
            </a:r>
          </a:p>
          <a:p>
            <a:r>
              <a:rPr lang="en-US" dirty="0"/>
              <a:t>  LPSTARTUPINFOA        </a:t>
            </a:r>
            <a:r>
              <a:rPr lang="en-US" dirty="0" err="1"/>
              <a:t>lpStartupInfo</a:t>
            </a:r>
            <a:r>
              <a:rPr lang="en-US" dirty="0"/>
              <a:t>,</a:t>
            </a:r>
          </a:p>
          <a:p>
            <a:r>
              <a:rPr lang="en-US" dirty="0"/>
              <a:t>  LPPROCESS_INFORMATION </a:t>
            </a:r>
            <a:r>
              <a:rPr lang="en-US" dirty="0" err="1"/>
              <a:t>lpProcessInformation</a:t>
            </a:r>
            <a:endParaRPr lang="en-US" dirty="0"/>
          </a:p>
          <a:p>
            <a:r>
              <a:rPr lang="en-US" dirty="0"/>
              <a:t>);</a:t>
            </a:r>
          </a:p>
        </p:txBody>
      </p:sp>
    </p:spTree>
    <p:extLst>
      <p:ext uri="{BB962C8B-B14F-4D97-AF65-F5344CB8AC3E}">
        <p14:creationId xmlns:p14="http://schemas.microsoft.com/office/powerpoint/2010/main" val="22314903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a:xfrm>
            <a:off x="433403" y="1562684"/>
            <a:ext cx="5255128" cy="550863"/>
          </a:xfrm>
        </p:spPr>
        <p:txBody>
          <a:bodyPr/>
          <a:lstStyle/>
          <a:p>
            <a:r>
              <a:rPr lang="en-US" dirty="0"/>
              <a:t>Windows API for Creating Threads</a:t>
            </a:r>
          </a:p>
        </p:txBody>
      </p:sp>
      <p:sp>
        <p:nvSpPr>
          <p:cNvPr id="2" name="Rectangle 1">
            <a:extLst>
              <a:ext uri="{FF2B5EF4-FFF2-40B4-BE49-F238E27FC236}">
                <a16:creationId xmlns:a16="http://schemas.microsoft.com/office/drawing/2014/main" id="{565D01AC-AAB3-AF5D-5732-95598267E9C6}"/>
              </a:ext>
            </a:extLst>
          </p:cNvPr>
          <p:cNvSpPr/>
          <p:nvPr/>
        </p:nvSpPr>
        <p:spPr>
          <a:xfrm>
            <a:off x="1905000" y="2807788"/>
            <a:ext cx="6096000" cy="2246769"/>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r>
              <a:rPr lang="en-US" b="1" dirty="0"/>
              <a:t>Library #include &lt;</a:t>
            </a:r>
            <a:r>
              <a:rPr lang="en-US" b="1" dirty="0" err="1"/>
              <a:t>windows.h</a:t>
            </a:r>
            <a:r>
              <a:rPr lang="en-US" b="1" dirty="0"/>
              <a:t>&gt;</a:t>
            </a:r>
          </a:p>
          <a:p>
            <a:endParaRPr lang="en-US" dirty="0"/>
          </a:p>
          <a:p>
            <a:r>
              <a:rPr lang="en-US" dirty="0"/>
              <a:t>HANDLE </a:t>
            </a:r>
            <a:r>
              <a:rPr lang="en-US" dirty="0" err="1"/>
              <a:t>CreateThread</a:t>
            </a:r>
            <a:r>
              <a:rPr lang="en-US" dirty="0"/>
              <a:t>(</a:t>
            </a:r>
          </a:p>
          <a:p>
            <a:r>
              <a:rPr lang="uk-UA" dirty="0"/>
              <a:t>	</a:t>
            </a:r>
            <a:r>
              <a:rPr lang="en-US" dirty="0"/>
              <a:t>LPSECURITY_ATTRIBUTES   </a:t>
            </a:r>
            <a:r>
              <a:rPr lang="en-US" dirty="0" err="1"/>
              <a:t>lpThreadAttributes</a:t>
            </a:r>
            <a:r>
              <a:rPr lang="en-US" dirty="0"/>
              <a:t>,</a:t>
            </a:r>
          </a:p>
          <a:p>
            <a:r>
              <a:rPr lang="uk-UA" dirty="0"/>
              <a:t>	</a:t>
            </a:r>
            <a:r>
              <a:rPr lang="en-US" dirty="0"/>
              <a:t>SIZE_T                  </a:t>
            </a:r>
            <a:r>
              <a:rPr lang="en-US" dirty="0" err="1"/>
              <a:t>dwStackSize</a:t>
            </a:r>
            <a:r>
              <a:rPr lang="en-US" dirty="0"/>
              <a:t>,</a:t>
            </a:r>
          </a:p>
          <a:p>
            <a:r>
              <a:rPr lang="uk-UA" dirty="0"/>
              <a:t>	</a:t>
            </a:r>
            <a:r>
              <a:rPr lang="en-US" dirty="0"/>
              <a:t>LPTHREAD_START_ROUTINE  </a:t>
            </a:r>
            <a:r>
              <a:rPr lang="en-US" dirty="0" err="1"/>
              <a:t>lpStartAddress</a:t>
            </a:r>
            <a:r>
              <a:rPr lang="en-US" dirty="0"/>
              <a:t>,</a:t>
            </a:r>
          </a:p>
          <a:p>
            <a:r>
              <a:rPr lang="en-US" dirty="0"/>
              <a:t> </a:t>
            </a:r>
            <a:r>
              <a:rPr lang="uk-UA" dirty="0"/>
              <a:t>	</a:t>
            </a:r>
            <a:r>
              <a:rPr lang="en-US" dirty="0"/>
              <a:t>__</a:t>
            </a:r>
            <a:r>
              <a:rPr lang="en-US" dirty="0" err="1"/>
              <a:t>drv_aliasesMem</a:t>
            </a:r>
            <a:r>
              <a:rPr lang="en-US" dirty="0"/>
              <a:t> LPVOID </a:t>
            </a:r>
            <a:r>
              <a:rPr lang="en-US" dirty="0" err="1"/>
              <a:t>lpParameter</a:t>
            </a:r>
            <a:r>
              <a:rPr lang="en-US" dirty="0"/>
              <a:t>,</a:t>
            </a:r>
          </a:p>
          <a:p>
            <a:r>
              <a:rPr lang="uk-UA" dirty="0"/>
              <a:t>	</a:t>
            </a:r>
            <a:r>
              <a:rPr lang="en-US" dirty="0"/>
              <a:t>DWORD                   </a:t>
            </a:r>
            <a:r>
              <a:rPr lang="en-US" dirty="0" err="1"/>
              <a:t>dwCreationFlags</a:t>
            </a:r>
            <a:r>
              <a:rPr lang="en-US" dirty="0"/>
              <a:t>,</a:t>
            </a:r>
          </a:p>
          <a:p>
            <a:r>
              <a:rPr lang="en-US" dirty="0"/>
              <a:t> </a:t>
            </a:r>
            <a:r>
              <a:rPr lang="uk-UA" dirty="0"/>
              <a:t>	</a:t>
            </a:r>
            <a:r>
              <a:rPr lang="en-US" dirty="0"/>
              <a:t>LPDWORD                 </a:t>
            </a:r>
            <a:r>
              <a:rPr lang="en-US" dirty="0" err="1"/>
              <a:t>lpThreadId</a:t>
            </a:r>
            <a:endParaRPr lang="en-US" dirty="0"/>
          </a:p>
          <a:p>
            <a:r>
              <a:rPr lang="en-US" dirty="0"/>
              <a:t>);</a:t>
            </a:r>
          </a:p>
        </p:txBody>
      </p:sp>
    </p:spTree>
    <p:extLst>
      <p:ext uri="{BB962C8B-B14F-4D97-AF65-F5344CB8AC3E}">
        <p14:creationId xmlns:p14="http://schemas.microsoft.com/office/powerpoint/2010/main" val="31918773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a:xfrm>
            <a:off x="433403" y="1562684"/>
            <a:ext cx="5255128" cy="550863"/>
          </a:xfrm>
        </p:spPr>
        <p:txBody>
          <a:bodyPr/>
          <a:lstStyle/>
          <a:p>
            <a:r>
              <a:rPr lang="en-US" dirty="0"/>
              <a:t>Linux API for Creating Processes</a:t>
            </a:r>
          </a:p>
        </p:txBody>
      </p:sp>
      <p:sp>
        <p:nvSpPr>
          <p:cNvPr id="2" name="Rectangle 1">
            <a:extLst>
              <a:ext uri="{FF2B5EF4-FFF2-40B4-BE49-F238E27FC236}">
                <a16:creationId xmlns:a16="http://schemas.microsoft.com/office/drawing/2014/main" id="{20F5BAD8-F2EE-C6D6-4F27-634791F73ED7}"/>
              </a:ext>
            </a:extLst>
          </p:cNvPr>
          <p:cNvSpPr/>
          <p:nvPr/>
        </p:nvSpPr>
        <p:spPr>
          <a:xfrm>
            <a:off x="2576402" y="2456472"/>
            <a:ext cx="4753196" cy="3323987"/>
          </a:xfrm>
          <a:prstGeom prst="rect">
            <a:avLst/>
          </a:prstGeom>
          <a:no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solidFill>
                  <a:srgbClr val="FF0000"/>
                </a:solidFill>
              </a:rPr>
              <a:t>#include &lt;</a:t>
            </a:r>
            <a:r>
              <a:rPr lang="en-US" dirty="0" err="1">
                <a:solidFill>
                  <a:srgbClr val="FF0000"/>
                </a:solidFill>
              </a:rPr>
              <a:t>unistd.h</a:t>
            </a:r>
            <a:r>
              <a:rPr lang="en-US" dirty="0">
                <a:solidFill>
                  <a:srgbClr val="FF0000"/>
                </a:solidFill>
              </a:rPr>
              <a:t>&gt;</a:t>
            </a:r>
          </a:p>
          <a:p>
            <a:r>
              <a:rPr lang="en-US" dirty="0"/>
              <a:t>#include &lt;</a:t>
            </a:r>
            <a:r>
              <a:rPr lang="en-US" dirty="0" err="1"/>
              <a:t>stdio.h</a:t>
            </a:r>
            <a:r>
              <a:rPr lang="en-US" dirty="0"/>
              <a:t>&gt;</a:t>
            </a:r>
          </a:p>
          <a:p>
            <a:r>
              <a:rPr lang="en-US" dirty="0"/>
              <a:t> </a:t>
            </a:r>
          </a:p>
          <a:p>
            <a:r>
              <a:rPr lang="en-US" dirty="0"/>
              <a:t>int main (void)</a:t>
            </a:r>
            <a:endParaRPr lang="uk-UA" dirty="0"/>
          </a:p>
          <a:p>
            <a:r>
              <a:rPr lang="en-US" dirty="0"/>
              <a:t>{ </a:t>
            </a:r>
          </a:p>
          <a:p>
            <a:r>
              <a:rPr lang="en-US" dirty="0"/>
              <a:t>        </a:t>
            </a:r>
            <a:r>
              <a:rPr lang="en-US" dirty="0" err="1"/>
              <a:t>pid_t</a:t>
            </a:r>
            <a:r>
              <a:rPr lang="en-US" dirty="0"/>
              <a:t> p; // fork returns type </a:t>
            </a:r>
            <a:r>
              <a:rPr lang="en-US" dirty="0" err="1"/>
              <a:t>pid_t</a:t>
            </a:r>
            <a:endParaRPr lang="en-US" dirty="0"/>
          </a:p>
          <a:p>
            <a:r>
              <a:rPr lang="en-US" dirty="0"/>
              <a:t>        p = </a:t>
            </a:r>
            <a:r>
              <a:rPr lang="en-US" b="1" dirty="0">
                <a:solidFill>
                  <a:srgbClr val="FF0000"/>
                </a:solidFill>
              </a:rPr>
              <a:t>fork()</a:t>
            </a:r>
            <a:r>
              <a:rPr lang="en-US" dirty="0"/>
              <a:t>;</a:t>
            </a:r>
          </a:p>
          <a:p>
            <a:r>
              <a:rPr lang="en-US" dirty="0"/>
              <a:t>        </a:t>
            </a:r>
            <a:r>
              <a:rPr lang="en-US" dirty="0" err="1"/>
              <a:t>printf</a:t>
            </a:r>
            <a:r>
              <a:rPr lang="en-US" dirty="0"/>
              <a:t>("fork returned %d\n",  p);</a:t>
            </a:r>
          </a:p>
          <a:p>
            <a:r>
              <a:rPr lang="en-US" dirty="0"/>
              <a:t>        return 0;</a:t>
            </a:r>
          </a:p>
          <a:p>
            <a:r>
              <a:rPr lang="en-US" dirty="0"/>
              <a:t>}</a:t>
            </a:r>
          </a:p>
          <a:p>
            <a:r>
              <a:rPr lang="en-US" dirty="0"/>
              <a:t> </a:t>
            </a:r>
          </a:p>
          <a:p>
            <a:r>
              <a:rPr lang="en-US" dirty="0" err="1"/>
              <a:t>sunbox</a:t>
            </a:r>
            <a:r>
              <a:rPr lang="en-US" dirty="0"/>
              <a:t>$ </a:t>
            </a:r>
            <a:r>
              <a:rPr lang="en-US" dirty="0" err="1"/>
              <a:t>gcc</a:t>
            </a:r>
            <a:r>
              <a:rPr lang="en-US" dirty="0"/>
              <a:t> fork1.c -o fork1</a:t>
            </a:r>
          </a:p>
          <a:p>
            <a:r>
              <a:rPr lang="en-US" dirty="0" err="1"/>
              <a:t>sunbox</a:t>
            </a:r>
            <a:r>
              <a:rPr lang="en-US" dirty="0"/>
              <a:t>$ ./fork1</a:t>
            </a:r>
          </a:p>
          <a:p>
            <a:r>
              <a:rPr lang="en-US" dirty="0"/>
              <a:t>fork returned 0</a:t>
            </a:r>
          </a:p>
          <a:p>
            <a:r>
              <a:rPr lang="en-US" dirty="0"/>
              <a:t>fork returned 698</a:t>
            </a:r>
          </a:p>
        </p:txBody>
      </p:sp>
    </p:spTree>
    <p:extLst>
      <p:ext uri="{BB962C8B-B14F-4D97-AF65-F5344CB8AC3E}">
        <p14:creationId xmlns:p14="http://schemas.microsoft.com/office/powerpoint/2010/main" val="11620026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a:xfrm>
            <a:off x="433403" y="1562684"/>
            <a:ext cx="5255128" cy="550863"/>
          </a:xfrm>
        </p:spPr>
        <p:txBody>
          <a:bodyPr/>
          <a:lstStyle/>
          <a:p>
            <a:r>
              <a:rPr lang="en-US" dirty="0"/>
              <a:t>Linux API for</a:t>
            </a:r>
          </a:p>
          <a:p>
            <a:r>
              <a:rPr lang="en-US" dirty="0"/>
              <a:t>Creating Threads</a:t>
            </a:r>
          </a:p>
        </p:txBody>
      </p:sp>
      <p:sp>
        <p:nvSpPr>
          <p:cNvPr id="2" name="Rectangle 1">
            <a:extLst>
              <a:ext uri="{FF2B5EF4-FFF2-40B4-BE49-F238E27FC236}">
                <a16:creationId xmlns:a16="http://schemas.microsoft.com/office/drawing/2014/main" id="{E13661AB-4C11-9266-3E3A-D890FCC21EAE}"/>
              </a:ext>
            </a:extLst>
          </p:cNvPr>
          <p:cNvSpPr/>
          <p:nvPr/>
        </p:nvSpPr>
        <p:spPr>
          <a:xfrm>
            <a:off x="3881071" y="1463355"/>
            <a:ext cx="5707296" cy="5235829"/>
          </a:xfrm>
          <a:prstGeom prst="rect">
            <a:avLst/>
          </a:prstGeom>
          <a:noFill/>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t>#include&lt;</a:t>
            </a:r>
            <a:r>
              <a:rPr lang="en-US" dirty="0" err="1"/>
              <a:t>pthread.h</a:t>
            </a:r>
            <a:r>
              <a:rPr lang="en-US" dirty="0"/>
              <a:t>&gt;</a:t>
            </a:r>
          </a:p>
          <a:p>
            <a:r>
              <a:rPr lang="en-US" dirty="0"/>
              <a:t>#include&lt;</a:t>
            </a:r>
            <a:r>
              <a:rPr lang="en-US" dirty="0" err="1"/>
              <a:t>stdio.h</a:t>
            </a:r>
            <a:r>
              <a:rPr lang="en-US" dirty="0"/>
              <a:t>&gt;</a:t>
            </a:r>
          </a:p>
          <a:p>
            <a:r>
              <a:rPr lang="en-US" dirty="0"/>
              <a:t>// compile with -</a:t>
            </a:r>
            <a:r>
              <a:rPr lang="en-US" dirty="0" err="1"/>
              <a:t>lpthreads</a:t>
            </a:r>
            <a:endParaRPr lang="en-US" dirty="0"/>
          </a:p>
          <a:p>
            <a:endParaRPr lang="en-US" dirty="0"/>
          </a:p>
          <a:p>
            <a:r>
              <a:rPr lang="en-US" dirty="0"/>
              <a:t>// create the function to be executed as a thread</a:t>
            </a:r>
          </a:p>
          <a:p>
            <a:r>
              <a:rPr lang="en-US" dirty="0"/>
              <a:t>void* thread(int a)</a:t>
            </a:r>
          </a:p>
          <a:p>
            <a:r>
              <a:rPr lang="en-US" dirty="0"/>
              <a:t>{</a:t>
            </a:r>
          </a:p>
          <a:p>
            <a:r>
              <a:rPr lang="en-US" dirty="0"/>
              <a:t>	</a:t>
            </a:r>
            <a:r>
              <a:rPr lang="en-US" dirty="0" err="1"/>
              <a:t>printf</a:t>
            </a:r>
            <a:r>
              <a:rPr lang="en-US" dirty="0"/>
              <a:t>(“%d”, a);</a:t>
            </a:r>
          </a:p>
          <a:p>
            <a:r>
              <a:rPr lang="en-US" dirty="0"/>
              <a:t>}</a:t>
            </a:r>
          </a:p>
          <a:p>
            <a:endParaRPr lang="en-US" dirty="0"/>
          </a:p>
          <a:p>
            <a:r>
              <a:rPr lang="en-US" dirty="0"/>
              <a:t>int main(int </a:t>
            </a:r>
            <a:r>
              <a:rPr lang="en-US" dirty="0" err="1"/>
              <a:t>argc</a:t>
            </a:r>
            <a:r>
              <a:rPr lang="en-US" dirty="0"/>
              <a:t>, char **</a:t>
            </a:r>
            <a:r>
              <a:rPr lang="en-US" dirty="0" err="1"/>
              <a:t>argv</a:t>
            </a:r>
            <a:r>
              <a:rPr lang="en-US" dirty="0"/>
              <a:t>)</a:t>
            </a:r>
          </a:p>
          <a:p>
            <a:r>
              <a:rPr lang="en-US" dirty="0"/>
              <a:t>{</a:t>
            </a:r>
          </a:p>
          <a:p>
            <a:r>
              <a:rPr lang="en-US" dirty="0"/>
              <a:t>	// create the thread </a:t>
            </a:r>
            <a:r>
              <a:rPr lang="en-US" dirty="0" err="1"/>
              <a:t>objs</a:t>
            </a:r>
            <a:endParaRPr lang="en-US" dirty="0"/>
          </a:p>
          <a:p>
            <a:r>
              <a:rPr lang="en-US" dirty="0"/>
              <a:t>	</a:t>
            </a:r>
            <a:r>
              <a:rPr lang="en-US" dirty="0" err="1"/>
              <a:t>pthread_t</a:t>
            </a:r>
            <a:r>
              <a:rPr lang="en-US" dirty="0"/>
              <a:t> thread1;</a:t>
            </a:r>
          </a:p>
          <a:p>
            <a:r>
              <a:rPr lang="en-US" dirty="0"/>
              <a:t>	int </a:t>
            </a:r>
            <a:r>
              <a:rPr lang="en-US" dirty="0" err="1"/>
              <a:t>thr</a:t>
            </a:r>
            <a:r>
              <a:rPr lang="en-US" dirty="0"/>
              <a:t> = 1;</a:t>
            </a:r>
          </a:p>
          <a:p>
            <a:endParaRPr lang="en-US" dirty="0"/>
          </a:p>
          <a:p>
            <a:r>
              <a:rPr lang="en-US" dirty="0"/>
              <a:t>	// start the threads</a:t>
            </a:r>
          </a:p>
          <a:p>
            <a:r>
              <a:rPr lang="en-US" dirty="0"/>
              <a:t>	</a:t>
            </a:r>
            <a:r>
              <a:rPr lang="en-US" dirty="0" err="1"/>
              <a:t>pthread_create</a:t>
            </a:r>
            <a:r>
              <a:rPr lang="en-US" dirty="0"/>
              <a:t>(&amp;thread1, NULL, *thread, (void *)</a:t>
            </a:r>
            <a:r>
              <a:rPr lang="en-US" dirty="0" err="1"/>
              <a:t>thr</a:t>
            </a:r>
            <a:r>
              <a:rPr lang="en-US" dirty="0"/>
              <a:t>);</a:t>
            </a:r>
          </a:p>
          <a:p>
            <a:endParaRPr lang="en-US" dirty="0"/>
          </a:p>
          <a:p>
            <a:r>
              <a:rPr lang="en-US" dirty="0"/>
              <a:t>	// wait for threads to finish</a:t>
            </a:r>
          </a:p>
          <a:p>
            <a:r>
              <a:rPr lang="en-US" dirty="0"/>
              <a:t>	</a:t>
            </a:r>
            <a:r>
              <a:rPr lang="en-US" dirty="0" err="1"/>
              <a:t>pthread_join</a:t>
            </a:r>
            <a:r>
              <a:rPr lang="en-US" dirty="0"/>
              <a:t>(thread1, NULL);</a:t>
            </a:r>
          </a:p>
          <a:p>
            <a:r>
              <a:rPr lang="en-US" dirty="0"/>
              <a:t>	return 0;</a:t>
            </a:r>
          </a:p>
          <a:p>
            <a:r>
              <a:rPr lang="en-US" dirty="0"/>
              <a:t>}</a:t>
            </a:r>
          </a:p>
        </p:txBody>
      </p:sp>
    </p:spTree>
    <p:extLst>
      <p:ext uri="{BB962C8B-B14F-4D97-AF65-F5344CB8AC3E}">
        <p14:creationId xmlns:p14="http://schemas.microsoft.com/office/powerpoint/2010/main" val="23500343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3" name="Text Placeholder 2">
            <a:extLst>
              <a:ext uri="{FF2B5EF4-FFF2-40B4-BE49-F238E27FC236}">
                <a16:creationId xmlns:a16="http://schemas.microsoft.com/office/drawing/2014/main" id="{34F45E81-EB0A-9F4C-E27D-CAB3033893C6}"/>
              </a:ext>
            </a:extLst>
          </p:cNvPr>
          <p:cNvSpPr>
            <a:spLocks noGrp="1"/>
          </p:cNvSpPr>
          <p:nvPr>
            <p:ph type="body" idx="2"/>
          </p:nvPr>
        </p:nvSpPr>
        <p:spPr>
          <a:xfrm>
            <a:off x="433401" y="2071803"/>
            <a:ext cx="9039195" cy="3597477"/>
          </a:xfrm>
        </p:spPr>
        <p:txBody>
          <a:bodyPr/>
          <a:lstStyle/>
          <a:p>
            <a:pPr algn="just"/>
            <a:r>
              <a:rPr lang="en-US" sz="1800" dirty="0"/>
              <a:t>In operating systems, the kernel controls the entire running system and knows everything about it, unlike a process.</a:t>
            </a:r>
          </a:p>
          <a:p>
            <a:pPr algn="just"/>
            <a:r>
              <a:rPr lang="en-US" sz="1800" dirty="0"/>
              <a:t>When a program executes, the kernel loads the program code into virtual memory, allocates space for program variables, and sets up kernel accounting data structures to record various information (such as process ID, completion status, user ID, and group ID) about the process.</a:t>
            </a:r>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p:txBody>
          <a:bodyPr/>
          <a:lstStyle/>
          <a:p>
            <a:r>
              <a:rPr lang="en-US" dirty="0"/>
              <a:t>OS Kernel Mode</a:t>
            </a:r>
          </a:p>
        </p:txBody>
      </p:sp>
    </p:spTree>
    <p:extLst>
      <p:ext uri="{BB962C8B-B14F-4D97-AF65-F5344CB8AC3E}">
        <p14:creationId xmlns:p14="http://schemas.microsoft.com/office/powerpoint/2010/main" val="34198123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3" name="Text Placeholder 2">
            <a:extLst>
              <a:ext uri="{FF2B5EF4-FFF2-40B4-BE49-F238E27FC236}">
                <a16:creationId xmlns:a16="http://schemas.microsoft.com/office/drawing/2014/main" id="{34F45E81-EB0A-9F4C-E27D-CAB3033893C6}"/>
              </a:ext>
            </a:extLst>
          </p:cNvPr>
          <p:cNvSpPr>
            <a:spLocks noGrp="1"/>
          </p:cNvSpPr>
          <p:nvPr>
            <p:ph type="body" idx="2"/>
          </p:nvPr>
        </p:nvSpPr>
        <p:spPr>
          <a:xfrm>
            <a:off x="433402" y="2071803"/>
            <a:ext cx="4889370" cy="3597477"/>
          </a:xfrm>
        </p:spPr>
        <p:txBody>
          <a:bodyPr/>
          <a:lstStyle/>
          <a:p>
            <a:pPr algn="just"/>
            <a:r>
              <a:rPr lang="en-US" sz="1800" dirty="0"/>
              <a:t>Switching the CPU from one process or thread to another is called a context switch.</a:t>
            </a:r>
          </a:p>
          <a:p>
            <a:pPr algn="just"/>
            <a:r>
              <a:rPr lang="en-US" sz="1800" dirty="0"/>
              <a:t>This requires saving the state of the old process or thread and loading the state of the new one.</a:t>
            </a:r>
          </a:p>
          <a:p>
            <a:pPr algn="just"/>
            <a:r>
              <a:rPr lang="en-US" sz="1800" dirty="0"/>
              <a:t>Since there can be hundreds of context switches per second, context switches can potentially add significant resource (time) overhead to execution.</a:t>
            </a:r>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p:txBody>
          <a:bodyPr/>
          <a:lstStyle/>
          <a:p>
            <a:r>
              <a:rPr lang="en-US" dirty="0"/>
              <a:t>OS Kernel Mode</a:t>
            </a:r>
          </a:p>
        </p:txBody>
      </p:sp>
      <p:pic>
        <p:nvPicPr>
          <p:cNvPr id="2" name="Picture 1">
            <a:extLst>
              <a:ext uri="{FF2B5EF4-FFF2-40B4-BE49-F238E27FC236}">
                <a16:creationId xmlns:a16="http://schemas.microsoft.com/office/drawing/2014/main" id="{D9718944-EC14-165B-36E1-58D63C0929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4615" y="2758230"/>
            <a:ext cx="4511385" cy="2048996"/>
          </a:xfrm>
          <a:prstGeom prst="rect">
            <a:avLst/>
          </a:prstGeom>
        </p:spPr>
      </p:pic>
    </p:spTree>
    <p:extLst>
      <p:ext uri="{BB962C8B-B14F-4D97-AF65-F5344CB8AC3E}">
        <p14:creationId xmlns:p14="http://schemas.microsoft.com/office/powerpoint/2010/main" val="37592286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2"/>
          <p:cNvSpPr txBox="1">
            <a:spLocks noGrp="1"/>
          </p:cNvSpPr>
          <p:nvPr>
            <p:ph type="body" idx="1"/>
          </p:nvPr>
        </p:nvSpPr>
        <p:spPr>
          <a:xfrm>
            <a:off x="465138" y="6182294"/>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dirty="0"/>
          </a:p>
        </p:txBody>
      </p:sp>
      <p:sp>
        <p:nvSpPr>
          <p:cNvPr id="77" name="Google Shape;77;p2"/>
          <p:cNvSpPr txBox="1">
            <a:spLocks noGrp="1"/>
          </p:cNvSpPr>
          <p:nvPr>
            <p:ph type="body" idx="2"/>
          </p:nvPr>
        </p:nvSpPr>
        <p:spPr>
          <a:xfrm>
            <a:off x="1271628" y="2376733"/>
            <a:ext cx="7267575" cy="1017587"/>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3964"/>
              </a:buClr>
              <a:buSzPts val="5200"/>
              <a:buNone/>
            </a:pPr>
            <a:r>
              <a:rPr lang="en-US" dirty="0"/>
              <a:t>Synchronization</a:t>
            </a:r>
            <a:endParaRPr dirty="0"/>
          </a:p>
        </p:txBody>
      </p:sp>
    </p:spTree>
    <p:extLst>
      <p:ext uri="{BB962C8B-B14F-4D97-AF65-F5344CB8AC3E}">
        <p14:creationId xmlns:p14="http://schemas.microsoft.com/office/powerpoint/2010/main" val="2370943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2E5F83-069B-6C0C-B84B-F3A0DF520CB9}"/>
              </a:ext>
            </a:extLst>
          </p:cNvPr>
          <p:cNvSpPr>
            <a:spLocks noGrp="1"/>
          </p:cNvSpPr>
          <p:nvPr>
            <p:ph type="body" idx="1"/>
          </p:nvPr>
        </p:nvSpPr>
        <p:spPr>
          <a:xfrm>
            <a:off x="433402" y="1562684"/>
            <a:ext cx="5032677" cy="550863"/>
          </a:xfrm>
        </p:spPr>
        <p:txBody>
          <a:bodyPr/>
          <a:lstStyle/>
          <a:p>
            <a:r>
              <a:rPr lang="en-US" dirty="0"/>
              <a:t>Deadlines and number of lessons</a:t>
            </a:r>
          </a:p>
        </p:txBody>
      </p:sp>
      <p:sp>
        <p:nvSpPr>
          <p:cNvPr id="5" name="Google Shape;84;p3">
            <a:extLst>
              <a:ext uri="{FF2B5EF4-FFF2-40B4-BE49-F238E27FC236}">
                <a16:creationId xmlns:a16="http://schemas.microsoft.com/office/drawing/2014/main" id="{FE76CE61-FF95-D963-9B30-5C8B6E8CC703}"/>
              </a:ext>
            </a:extLst>
          </p:cNvPr>
          <p:cNvSpPr txBox="1">
            <a:spLocks noGrp="1"/>
          </p:cNvSpPr>
          <p:nvPr>
            <p:ph type="body" idx="3"/>
          </p:nvPr>
        </p:nvSpPr>
        <p:spPr>
          <a:xfrm>
            <a:off x="465138" y="436590"/>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Object-Oriented Programming and Design</a:t>
            </a:r>
            <a:endParaRPr dirty="0"/>
          </a:p>
        </p:txBody>
      </p:sp>
      <p:graphicFrame>
        <p:nvGraphicFramePr>
          <p:cNvPr id="3" name="Table 2">
            <a:extLst>
              <a:ext uri="{FF2B5EF4-FFF2-40B4-BE49-F238E27FC236}">
                <a16:creationId xmlns:a16="http://schemas.microsoft.com/office/drawing/2014/main" id="{DA9222EE-5215-7904-FEB9-BD0D3E1E9E65}"/>
              </a:ext>
            </a:extLst>
          </p:cNvPr>
          <p:cNvGraphicFramePr>
            <a:graphicFrameLocks noGrp="1"/>
          </p:cNvGraphicFramePr>
          <p:nvPr>
            <p:extLst>
              <p:ext uri="{D42A27DB-BD31-4B8C-83A1-F6EECF244321}">
                <p14:modId xmlns:p14="http://schemas.microsoft.com/office/powerpoint/2010/main" val="100597019"/>
              </p:ext>
            </p:extLst>
          </p:nvPr>
        </p:nvGraphicFramePr>
        <p:xfrm>
          <a:off x="906650" y="2394488"/>
          <a:ext cx="8508568" cy="3738963"/>
        </p:xfrm>
        <a:graphic>
          <a:graphicData uri="http://schemas.openxmlformats.org/drawingml/2006/table">
            <a:tbl>
              <a:tblPr firstRow="1" firstCol="1" bandRow="1">
                <a:tableStyleId>{5C22544A-7EE6-4342-B048-85BDC9FD1C3A}</a:tableStyleId>
              </a:tblPr>
              <a:tblGrid>
                <a:gridCol w="708883">
                  <a:extLst>
                    <a:ext uri="{9D8B030D-6E8A-4147-A177-3AD203B41FA5}">
                      <a16:colId xmlns:a16="http://schemas.microsoft.com/office/drawing/2014/main" val="519078968"/>
                    </a:ext>
                  </a:extLst>
                </a:gridCol>
                <a:gridCol w="708883">
                  <a:extLst>
                    <a:ext uri="{9D8B030D-6E8A-4147-A177-3AD203B41FA5}">
                      <a16:colId xmlns:a16="http://schemas.microsoft.com/office/drawing/2014/main" val="2117666318"/>
                    </a:ext>
                  </a:extLst>
                </a:gridCol>
                <a:gridCol w="708883">
                  <a:extLst>
                    <a:ext uri="{9D8B030D-6E8A-4147-A177-3AD203B41FA5}">
                      <a16:colId xmlns:a16="http://schemas.microsoft.com/office/drawing/2014/main" val="1833893028"/>
                    </a:ext>
                  </a:extLst>
                </a:gridCol>
                <a:gridCol w="708883">
                  <a:extLst>
                    <a:ext uri="{9D8B030D-6E8A-4147-A177-3AD203B41FA5}">
                      <a16:colId xmlns:a16="http://schemas.microsoft.com/office/drawing/2014/main" val="2174383714"/>
                    </a:ext>
                  </a:extLst>
                </a:gridCol>
                <a:gridCol w="708883">
                  <a:extLst>
                    <a:ext uri="{9D8B030D-6E8A-4147-A177-3AD203B41FA5}">
                      <a16:colId xmlns:a16="http://schemas.microsoft.com/office/drawing/2014/main" val="2757135835"/>
                    </a:ext>
                  </a:extLst>
                </a:gridCol>
                <a:gridCol w="708883">
                  <a:extLst>
                    <a:ext uri="{9D8B030D-6E8A-4147-A177-3AD203B41FA5}">
                      <a16:colId xmlns:a16="http://schemas.microsoft.com/office/drawing/2014/main" val="3312092939"/>
                    </a:ext>
                  </a:extLst>
                </a:gridCol>
                <a:gridCol w="708883">
                  <a:extLst>
                    <a:ext uri="{9D8B030D-6E8A-4147-A177-3AD203B41FA5}">
                      <a16:colId xmlns:a16="http://schemas.microsoft.com/office/drawing/2014/main" val="3334332566"/>
                    </a:ext>
                  </a:extLst>
                </a:gridCol>
                <a:gridCol w="708883">
                  <a:extLst>
                    <a:ext uri="{9D8B030D-6E8A-4147-A177-3AD203B41FA5}">
                      <a16:colId xmlns:a16="http://schemas.microsoft.com/office/drawing/2014/main" val="1375843576"/>
                    </a:ext>
                  </a:extLst>
                </a:gridCol>
                <a:gridCol w="708883">
                  <a:extLst>
                    <a:ext uri="{9D8B030D-6E8A-4147-A177-3AD203B41FA5}">
                      <a16:colId xmlns:a16="http://schemas.microsoft.com/office/drawing/2014/main" val="1142584526"/>
                    </a:ext>
                  </a:extLst>
                </a:gridCol>
                <a:gridCol w="708883">
                  <a:extLst>
                    <a:ext uri="{9D8B030D-6E8A-4147-A177-3AD203B41FA5}">
                      <a16:colId xmlns:a16="http://schemas.microsoft.com/office/drawing/2014/main" val="1877899283"/>
                    </a:ext>
                  </a:extLst>
                </a:gridCol>
                <a:gridCol w="709869">
                  <a:extLst>
                    <a:ext uri="{9D8B030D-6E8A-4147-A177-3AD203B41FA5}">
                      <a16:colId xmlns:a16="http://schemas.microsoft.com/office/drawing/2014/main" val="1470453176"/>
                    </a:ext>
                  </a:extLst>
                </a:gridCol>
                <a:gridCol w="709869">
                  <a:extLst>
                    <a:ext uri="{9D8B030D-6E8A-4147-A177-3AD203B41FA5}">
                      <a16:colId xmlns:a16="http://schemas.microsoft.com/office/drawing/2014/main" val="2900584396"/>
                    </a:ext>
                  </a:extLst>
                </a:gridCol>
              </a:tblGrid>
              <a:tr h="705477">
                <a:tc>
                  <a:txBody>
                    <a:bodyPr/>
                    <a:lstStyle/>
                    <a:p>
                      <a:pPr marL="0" marR="0">
                        <a:lnSpc>
                          <a:spcPct val="115000"/>
                        </a:lnSpc>
                      </a:pPr>
                      <a:r>
                        <a:rPr lang="en-US" sz="1200" dirty="0">
                          <a:effectLst/>
                        </a:rPr>
                        <a:t>Week start</a:t>
                      </a:r>
                      <a:endParaRPr lang="uk-UA" sz="2000" dirty="0">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en-US" sz="1200">
                          <a:effectLst/>
                        </a:rPr>
                        <a:t>6 Jan</a:t>
                      </a:r>
                      <a:endParaRPr lang="uk-UA" sz="2000">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en-US" sz="1200">
                          <a:effectLst/>
                        </a:rPr>
                        <a:t>13 Jan</a:t>
                      </a:r>
                      <a:endParaRPr lang="uk-UA" sz="2000">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en-US" sz="1200">
                          <a:effectLst/>
                        </a:rPr>
                        <a:t>20 Jan</a:t>
                      </a:r>
                      <a:endParaRPr lang="uk-UA" sz="2000">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en-US" sz="1200">
                          <a:effectLst/>
                        </a:rPr>
                        <a:t>27 Jan</a:t>
                      </a:r>
                      <a:endParaRPr lang="uk-UA" sz="2000">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en-US" sz="1200">
                          <a:effectLst/>
                        </a:rPr>
                        <a:t>3 Feb</a:t>
                      </a:r>
                      <a:endParaRPr lang="uk-UA" sz="2000">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en-US" sz="1200">
                          <a:effectLst/>
                        </a:rPr>
                        <a:t>10 Feb</a:t>
                      </a:r>
                      <a:endParaRPr lang="uk-UA" sz="2000">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en-US" sz="1200">
                          <a:effectLst/>
                        </a:rPr>
                        <a:t>17 Feb</a:t>
                      </a:r>
                      <a:endParaRPr lang="uk-UA" sz="2000">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en-US" sz="1200">
                          <a:effectLst/>
                        </a:rPr>
                        <a:t>24 Feb</a:t>
                      </a:r>
                      <a:endParaRPr lang="uk-UA" sz="2000">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en-US" sz="1200">
                          <a:effectLst/>
                        </a:rPr>
                        <a:t>3 Mar</a:t>
                      </a:r>
                      <a:endParaRPr lang="uk-UA" sz="2000">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en-US" sz="1200">
                          <a:effectLst/>
                        </a:rPr>
                        <a:t>10 Mar</a:t>
                      </a:r>
                      <a:endParaRPr lang="uk-UA" sz="2000">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en-US" sz="1200">
                          <a:effectLst/>
                        </a:rPr>
                        <a:t>17 Mar</a:t>
                      </a:r>
                      <a:endParaRPr lang="uk-UA" sz="20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1550189106"/>
                  </a:ext>
                </a:extLst>
              </a:tr>
              <a:tr h="337054">
                <a:tc>
                  <a:txBody>
                    <a:bodyPr/>
                    <a:lstStyle/>
                    <a:p>
                      <a:pPr marL="0" marR="0">
                        <a:lnSpc>
                          <a:spcPct val="115000"/>
                        </a:lnSpc>
                      </a:pPr>
                      <a:r>
                        <a:rPr lang="en-US" sz="1200">
                          <a:effectLst/>
                        </a:rPr>
                        <a:t>Asmt1</a:t>
                      </a:r>
                      <a:endParaRPr lang="uk-UA" sz="2000">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a:effectLst/>
                        </a:rPr>
                        <a:t> </a:t>
                      </a:r>
                      <a:endParaRPr lang="uk-UA" sz="2000">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dirty="0">
                          <a:effectLst/>
                        </a:rPr>
                        <a:t>10</a:t>
                      </a:r>
                      <a:endParaRPr lang="uk-UA" sz="2000" b="1" dirty="0">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en-US" sz="1200" b="1">
                          <a:effectLst/>
                        </a:rPr>
                        <a:t>8</a:t>
                      </a:r>
                      <a:endParaRPr lang="uk-UA" sz="2000" b="1">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en-US" sz="1200" b="1">
                          <a:effectLst/>
                        </a:rPr>
                        <a:t>6</a:t>
                      </a:r>
                      <a:endParaRPr lang="uk-UA" sz="2000" b="1">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a:effectLst/>
                        </a:rPr>
                        <a:t>0</a:t>
                      </a:r>
                      <a:endParaRPr lang="uk-UA" sz="2000" b="1">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a:effectLst/>
                        </a:rPr>
                        <a:t> </a:t>
                      </a:r>
                      <a:endParaRPr lang="uk-UA" sz="2000" b="1">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a:effectLst/>
                        </a:rPr>
                        <a:t> </a:t>
                      </a:r>
                      <a:endParaRPr lang="uk-UA" sz="2000" b="1">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a:effectLst/>
                        </a:rPr>
                        <a:t> </a:t>
                      </a:r>
                      <a:endParaRPr lang="uk-UA" sz="2000" b="1">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a:effectLst/>
                        </a:rPr>
                        <a:t> </a:t>
                      </a:r>
                      <a:endParaRPr lang="uk-UA" sz="2000" b="1">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a:effectLst/>
                        </a:rPr>
                        <a:t> </a:t>
                      </a:r>
                      <a:endParaRPr lang="uk-UA" sz="2000" b="1">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a:effectLst/>
                        </a:rPr>
                        <a:t> </a:t>
                      </a:r>
                      <a:endParaRPr lang="uk-UA" sz="2000" b="1">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876428282"/>
                  </a:ext>
                </a:extLst>
              </a:tr>
              <a:tr h="337054">
                <a:tc>
                  <a:txBody>
                    <a:bodyPr/>
                    <a:lstStyle/>
                    <a:p>
                      <a:pPr marL="0" marR="0">
                        <a:lnSpc>
                          <a:spcPct val="115000"/>
                        </a:lnSpc>
                      </a:pPr>
                      <a:r>
                        <a:rPr lang="en-US" sz="1200">
                          <a:effectLst/>
                        </a:rPr>
                        <a:t>Asmt2</a:t>
                      </a:r>
                      <a:endParaRPr lang="uk-UA" sz="2000">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a:effectLst/>
                        </a:rPr>
                        <a:t> </a:t>
                      </a:r>
                      <a:endParaRPr lang="uk-UA" sz="2000">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dirty="0">
                          <a:effectLst/>
                        </a:rPr>
                        <a:t> </a:t>
                      </a:r>
                      <a:endParaRPr lang="uk-UA" sz="2000" b="1" dirty="0">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a:effectLst/>
                        </a:rPr>
                        <a:t> </a:t>
                      </a:r>
                      <a:endParaRPr lang="uk-UA" sz="2000" b="1">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dirty="0">
                          <a:effectLst/>
                        </a:rPr>
                        <a:t>10</a:t>
                      </a:r>
                      <a:endParaRPr lang="uk-UA" sz="2000" b="1" dirty="0">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a:effectLst/>
                        </a:rPr>
                        <a:t>8</a:t>
                      </a:r>
                      <a:endParaRPr lang="uk-UA" sz="2000" b="1">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a:effectLst/>
                        </a:rPr>
                        <a:t>6</a:t>
                      </a:r>
                      <a:endParaRPr lang="uk-UA" sz="2000" b="1">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a:effectLst/>
                        </a:rPr>
                        <a:t>0</a:t>
                      </a:r>
                      <a:endParaRPr lang="uk-UA" sz="2000" b="1">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a:effectLst/>
                        </a:rPr>
                        <a:t> </a:t>
                      </a:r>
                      <a:endParaRPr lang="uk-UA" sz="2000" b="1">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a:effectLst/>
                        </a:rPr>
                        <a:t> </a:t>
                      </a:r>
                      <a:endParaRPr lang="uk-UA" sz="2000" b="1">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a:effectLst/>
                        </a:rPr>
                        <a:t> </a:t>
                      </a:r>
                      <a:endParaRPr lang="uk-UA" sz="2000" b="1">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a:effectLst/>
                        </a:rPr>
                        <a:t> </a:t>
                      </a:r>
                      <a:endParaRPr lang="uk-UA" sz="2000" b="1">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1230988166"/>
                  </a:ext>
                </a:extLst>
              </a:tr>
              <a:tr h="337054">
                <a:tc>
                  <a:txBody>
                    <a:bodyPr/>
                    <a:lstStyle/>
                    <a:p>
                      <a:pPr marL="0" marR="0">
                        <a:lnSpc>
                          <a:spcPct val="115000"/>
                        </a:lnSpc>
                      </a:pPr>
                      <a:r>
                        <a:rPr lang="en-US" sz="1200">
                          <a:effectLst/>
                        </a:rPr>
                        <a:t>Asmt3</a:t>
                      </a:r>
                      <a:endParaRPr lang="uk-UA" sz="2000">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a:effectLst/>
                        </a:rPr>
                        <a:t> </a:t>
                      </a:r>
                      <a:endParaRPr lang="uk-UA" sz="2000">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a:effectLst/>
                        </a:rPr>
                        <a:t> </a:t>
                      </a:r>
                      <a:endParaRPr lang="uk-UA" sz="2000" b="1">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a:effectLst/>
                        </a:rPr>
                        <a:t> </a:t>
                      </a:r>
                      <a:endParaRPr lang="uk-UA" sz="2000" b="1">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a:effectLst/>
                        </a:rPr>
                        <a:t> </a:t>
                      </a:r>
                      <a:endParaRPr lang="uk-UA" sz="2000" b="1">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dirty="0">
                          <a:effectLst/>
                        </a:rPr>
                        <a:t>10</a:t>
                      </a:r>
                      <a:endParaRPr lang="uk-UA" sz="2000" b="1" dirty="0">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a:effectLst/>
                        </a:rPr>
                        <a:t>8</a:t>
                      </a:r>
                      <a:endParaRPr lang="uk-UA" sz="2000" b="1">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a:effectLst/>
                        </a:rPr>
                        <a:t>6</a:t>
                      </a:r>
                      <a:endParaRPr lang="uk-UA" sz="2000" b="1">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a:effectLst/>
                        </a:rPr>
                        <a:t>0</a:t>
                      </a:r>
                      <a:endParaRPr lang="uk-UA" sz="2000" b="1">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a:effectLst/>
                        </a:rPr>
                        <a:t> </a:t>
                      </a:r>
                      <a:endParaRPr lang="uk-UA" sz="2000" b="1">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a:effectLst/>
                        </a:rPr>
                        <a:t> </a:t>
                      </a:r>
                      <a:endParaRPr lang="uk-UA" sz="2000" b="1">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a:effectLst/>
                        </a:rPr>
                        <a:t> </a:t>
                      </a:r>
                      <a:endParaRPr lang="uk-UA" sz="2000" b="1">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3302871680"/>
                  </a:ext>
                </a:extLst>
              </a:tr>
              <a:tr h="337054">
                <a:tc>
                  <a:txBody>
                    <a:bodyPr/>
                    <a:lstStyle/>
                    <a:p>
                      <a:pPr marL="0" marR="0">
                        <a:lnSpc>
                          <a:spcPct val="115000"/>
                        </a:lnSpc>
                      </a:pPr>
                      <a:r>
                        <a:rPr lang="en-US" sz="1200">
                          <a:effectLst/>
                        </a:rPr>
                        <a:t>Asmt4</a:t>
                      </a:r>
                      <a:endParaRPr lang="uk-UA" sz="2000">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a:effectLst/>
                        </a:rPr>
                        <a:t> </a:t>
                      </a:r>
                      <a:endParaRPr lang="uk-UA" sz="2000">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a:effectLst/>
                        </a:rPr>
                        <a:t> </a:t>
                      </a:r>
                      <a:endParaRPr lang="uk-UA" sz="2000" b="1">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a:effectLst/>
                        </a:rPr>
                        <a:t> </a:t>
                      </a:r>
                      <a:endParaRPr lang="uk-UA" sz="2000" b="1">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a:effectLst/>
                        </a:rPr>
                        <a:t> </a:t>
                      </a:r>
                      <a:endParaRPr lang="uk-UA" sz="2000" b="1">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a:effectLst/>
                        </a:rPr>
                        <a:t> </a:t>
                      </a:r>
                      <a:endParaRPr lang="uk-UA" sz="2000" b="1">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dirty="0">
                          <a:effectLst/>
                        </a:rPr>
                        <a:t>10</a:t>
                      </a:r>
                      <a:endParaRPr lang="uk-UA" sz="2000" b="1" dirty="0">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a:effectLst/>
                        </a:rPr>
                        <a:t>8</a:t>
                      </a:r>
                      <a:endParaRPr lang="uk-UA" sz="2000" b="1">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a:effectLst/>
                        </a:rPr>
                        <a:t>6</a:t>
                      </a:r>
                      <a:endParaRPr lang="uk-UA" sz="2000" b="1">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a:effectLst/>
                        </a:rPr>
                        <a:t>0</a:t>
                      </a:r>
                      <a:endParaRPr lang="uk-UA" sz="2000" b="1">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a:effectLst/>
                        </a:rPr>
                        <a:t> </a:t>
                      </a:r>
                      <a:endParaRPr lang="uk-UA" sz="2000" b="1">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a:effectLst/>
                        </a:rPr>
                        <a:t> </a:t>
                      </a:r>
                      <a:endParaRPr lang="uk-UA" sz="2000" b="1">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960037981"/>
                  </a:ext>
                </a:extLst>
              </a:tr>
              <a:tr h="337054">
                <a:tc>
                  <a:txBody>
                    <a:bodyPr/>
                    <a:lstStyle/>
                    <a:p>
                      <a:pPr marL="0" marR="0">
                        <a:lnSpc>
                          <a:spcPct val="115000"/>
                        </a:lnSpc>
                      </a:pPr>
                      <a:r>
                        <a:rPr lang="en-US" sz="1200">
                          <a:effectLst/>
                        </a:rPr>
                        <a:t>Asmt5</a:t>
                      </a:r>
                      <a:endParaRPr lang="uk-UA" sz="2000">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a:effectLst/>
                        </a:rPr>
                        <a:t> </a:t>
                      </a:r>
                      <a:endParaRPr lang="uk-UA" sz="2000">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a:effectLst/>
                        </a:rPr>
                        <a:t> </a:t>
                      </a:r>
                      <a:endParaRPr lang="uk-UA" sz="2000" b="1">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a:effectLst/>
                        </a:rPr>
                        <a:t> </a:t>
                      </a:r>
                      <a:endParaRPr lang="uk-UA" sz="2000" b="1">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a:effectLst/>
                        </a:rPr>
                        <a:t> </a:t>
                      </a:r>
                      <a:endParaRPr lang="uk-UA" sz="2000" b="1">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a:effectLst/>
                        </a:rPr>
                        <a:t> </a:t>
                      </a:r>
                      <a:endParaRPr lang="uk-UA" sz="2000" b="1">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a:effectLst/>
                        </a:rPr>
                        <a:t> </a:t>
                      </a:r>
                      <a:endParaRPr lang="uk-UA" sz="2000" b="1">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dirty="0">
                          <a:effectLst/>
                        </a:rPr>
                        <a:t>10</a:t>
                      </a:r>
                      <a:endParaRPr lang="uk-UA" sz="2000" b="1" dirty="0">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a:effectLst/>
                        </a:rPr>
                        <a:t>8</a:t>
                      </a:r>
                      <a:endParaRPr lang="uk-UA" sz="2000" b="1">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a:effectLst/>
                        </a:rPr>
                        <a:t>6</a:t>
                      </a:r>
                      <a:endParaRPr lang="uk-UA" sz="2000" b="1">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a:effectLst/>
                        </a:rPr>
                        <a:t>0</a:t>
                      </a:r>
                      <a:endParaRPr lang="uk-UA" sz="2000" b="1">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a:effectLst/>
                        </a:rPr>
                        <a:t> </a:t>
                      </a:r>
                      <a:endParaRPr lang="uk-UA" sz="2000" b="1">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1461361112"/>
                  </a:ext>
                </a:extLst>
              </a:tr>
              <a:tr h="337054">
                <a:tc>
                  <a:txBody>
                    <a:bodyPr/>
                    <a:lstStyle/>
                    <a:p>
                      <a:pPr marL="0" marR="0">
                        <a:lnSpc>
                          <a:spcPct val="115000"/>
                        </a:lnSpc>
                      </a:pPr>
                      <a:r>
                        <a:rPr lang="en-US" sz="1200">
                          <a:effectLst/>
                        </a:rPr>
                        <a:t>Asmt6</a:t>
                      </a:r>
                      <a:endParaRPr lang="uk-UA" sz="2000">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a:effectLst/>
                        </a:rPr>
                        <a:t> </a:t>
                      </a:r>
                      <a:endParaRPr lang="uk-UA" sz="2000">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a:effectLst/>
                        </a:rPr>
                        <a:t> </a:t>
                      </a:r>
                      <a:endParaRPr lang="uk-UA" sz="2000" b="1">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a:effectLst/>
                        </a:rPr>
                        <a:t> </a:t>
                      </a:r>
                      <a:endParaRPr lang="uk-UA" sz="2000" b="1">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a:effectLst/>
                        </a:rPr>
                        <a:t> </a:t>
                      </a:r>
                      <a:endParaRPr lang="uk-UA" sz="2000" b="1">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a:effectLst/>
                        </a:rPr>
                        <a:t> </a:t>
                      </a:r>
                      <a:endParaRPr lang="uk-UA" sz="2000" b="1">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a:effectLst/>
                        </a:rPr>
                        <a:t> </a:t>
                      </a:r>
                      <a:endParaRPr lang="uk-UA" sz="2000" b="1">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dirty="0">
                          <a:effectLst/>
                        </a:rPr>
                        <a:t> </a:t>
                      </a:r>
                      <a:endParaRPr lang="uk-UA" sz="2000" b="1" dirty="0">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en-US" sz="1200" b="1" dirty="0">
                          <a:effectLst/>
                        </a:rPr>
                        <a:t> </a:t>
                      </a:r>
                      <a:endParaRPr lang="uk-UA" sz="2000" b="1" dirty="0">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en-US" sz="1200" b="1">
                          <a:effectLst/>
                        </a:rPr>
                        <a:t>10</a:t>
                      </a:r>
                      <a:endParaRPr lang="uk-UA" sz="2000" b="1">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en-US" sz="1200" b="1">
                          <a:effectLst/>
                        </a:rPr>
                        <a:t>8</a:t>
                      </a:r>
                      <a:endParaRPr lang="uk-UA" sz="2000" b="1">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a:effectLst/>
                        </a:rPr>
                        <a:t>0</a:t>
                      </a:r>
                      <a:endParaRPr lang="uk-UA" sz="2000" b="1">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1584451421"/>
                  </a:ext>
                </a:extLst>
              </a:tr>
              <a:tr h="337054">
                <a:tc>
                  <a:txBody>
                    <a:bodyPr/>
                    <a:lstStyle/>
                    <a:p>
                      <a:pPr marL="0" marR="0">
                        <a:lnSpc>
                          <a:spcPct val="115000"/>
                        </a:lnSpc>
                      </a:pPr>
                      <a:r>
                        <a:rPr lang="en-US" sz="1200">
                          <a:effectLst/>
                        </a:rPr>
                        <a:t>Extra</a:t>
                      </a:r>
                      <a:endParaRPr lang="uk-UA" sz="2000">
                        <a:effectLst/>
                        <a:latin typeface="Arial" panose="020B0604020202020204" pitchFamily="34" charset="0"/>
                        <a:ea typeface="Arial" panose="020B0604020202020204" pitchFamily="34" charset="0"/>
                      </a:endParaRPr>
                    </a:p>
                  </a:txBody>
                  <a:tcPr marL="68580" marR="68580" marT="0" marB="0"/>
                </a:tc>
                <a:tc gridSpan="11">
                  <a:txBody>
                    <a:bodyPr/>
                    <a:lstStyle/>
                    <a:p>
                      <a:pPr marL="0" marR="0" algn="ctr">
                        <a:lnSpc>
                          <a:spcPct val="115000"/>
                        </a:lnSpc>
                      </a:pPr>
                      <a:r>
                        <a:rPr lang="en-US" sz="1200" b="1" dirty="0">
                          <a:effectLst/>
                        </a:rPr>
                        <a:t>10</a:t>
                      </a:r>
                      <a:endParaRPr lang="uk-UA" sz="2000" b="1" dirty="0">
                        <a:effectLst/>
                        <a:latin typeface="Arial" panose="020B0604020202020204" pitchFamily="34" charset="0"/>
                        <a:ea typeface="Arial" panose="020B0604020202020204" pitchFamily="34" charset="0"/>
                      </a:endParaRPr>
                    </a:p>
                  </a:txBody>
                  <a:tcPr marL="68580" marR="68580" marT="0" marB="0" anchor="ctr"/>
                </a:tc>
                <a:tc hMerge="1">
                  <a:txBody>
                    <a:bodyPr/>
                    <a:lstStyle/>
                    <a:p>
                      <a:endParaRPr lang="uk-UA"/>
                    </a:p>
                  </a:txBody>
                  <a:tcPr/>
                </a:tc>
                <a:tc hMerge="1">
                  <a:txBody>
                    <a:bodyPr/>
                    <a:lstStyle/>
                    <a:p>
                      <a:endParaRPr lang="uk-UA"/>
                    </a:p>
                  </a:txBody>
                  <a:tcPr/>
                </a:tc>
                <a:tc hMerge="1">
                  <a:txBody>
                    <a:bodyPr/>
                    <a:lstStyle/>
                    <a:p>
                      <a:endParaRPr lang="uk-UA"/>
                    </a:p>
                  </a:txBody>
                  <a:tcPr/>
                </a:tc>
                <a:tc hMerge="1">
                  <a:txBody>
                    <a:bodyPr/>
                    <a:lstStyle/>
                    <a:p>
                      <a:endParaRPr lang="uk-UA"/>
                    </a:p>
                  </a:txBody>
                  <a:tcPr/>
                </a:tc>
                <a:tc hMerge="1">
                  <a:txBody>
                    <a:bodyPr/>
                    <a:lstStyle/>
                    <a:p>
                      <a:endParaRPr lang="uk-UA"/>
                    </a:p>
                  </a:txBody>
                  <a:tcPr/>
                </a:tc>
                <a:tc hMerge="1">
                  <a:txBody>
                    <a:bodyPr/>
                    <a:lstStyle/>
                    <a:p>
                      <a:endParaRPr lang="uk-UA"/>
                    </a:p>
                  </a:txBody>
                  <a:tcPr/>
                </a:tc>
                <a:tc hMerge="1">
                  <a:txBody>
                    <a:bodyPr/>
                    <a:lstStyle/>
                    <a:p>
                      <a:endParaRPr lang="uk-UA"/>
                    </a:p>
                  </a:txBody>
                  <a:tcPr/>
                </a:tc>
                <a:tc hMerge="1">
                  <a:txBody>
                    <a:bodyPr/>
                    <a:lstStyle/>
                    <a:p>
                      <a:endParaRPr lang="uk-UA"/>
                    </a:p>
                  </a:txBody>
                  <a:tcPr/>
                </a:tc>
                <a:tc hMerge="1">
                  <a:txBody>
                    <a:bodyPr/>
                    <a:lstStyle/>
                    <a:p>
                      <a:endParaRPr lang="uk-UA"/>
                    </a:p>
                  </a:txBody>
                  <a:tcPr/>
                </a:tc>
                <a:tc hMerge="1">
                  <a:txBody>
                    <a:bodyPr/>
                    <a:lstStyle/>
                    <a:p>
                      <a:endParaRPr lang="uk-UA"/>
                    </a:p>
                  </a:txBody>
                  <a:tcPr/>
                </a:tc>
                <a:extLst>
                  <a:ext uri="{0D108BD9-81ED-4DB2-BD59-A6C34878D82A}">
                    <a16:rowId xmlns:a16="http://schemas.microsoft.com/office/drawing/2014/main" val="2470527046"/>
                  </a:ext>
                </a:extLst>
              </a:tr>
              <a:tr h="337054">
                <a:tc>
                  <a:txBody>
                    <a:bodyPr/>
                    <a:lstStyle/>
                    <a:p>
                      <a:pPr marL="0" marR="0">
                        <a:lnSpc>
                          <a:spcPct val="115000"/>
                        </a:lnSpc>
                      </a:pPr>
                      <a:r>
                        <a:rPr lang="en-US" sz="1200">
                          <a:effectLst/>
                        </a:rPr>
                        <a:t>Test</a:t>
                      </a:r>
                      <a:endParaRPr lang="uk-UA" sz="2000">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a:effectLst/>
                        </a:rPr>
                        <a:t> </a:t>
                      </a:r>
                      <a:endParaRPr lang="uk-UA" sz="2000">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a:effectLst/>
                        </a:rPr>
                        <a:t> </a:t>
                      </a:r>
                      <a:endParaRPr lang="uk-UA" sz="2000" b="1">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a:effectLst/>
                        </a:rPr>
                        <a:t> </a:t>
                      </a:r>
                      <a:endParaRPr lang="uk-UA" sz="2000" b="1">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a:effectLst/>
                        </a:rPr>
                        <a:t> </a:t>
                      </a:r>
                      <a:endParaRPr lang="uk-UA" sz="2000" b="1">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a:effectLst/>
                        </a:rPr>
                        <a:t> </a:t>
                      </a:r>
                      <a:endParaRPr lang="uk-UA" sz="2000" b="1">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a:effectLst/>
                        </a:rPr>
                        <a:t>15</a:t>
                      </a:r>
                      <a:endParaRPr lang="uk-UA" sz="2000" b="1">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en-US" sz="1200" b="1">
                          <a:effectLst/>
                        </a:rPr>
                        <a:t> </a:t>
                      </a:r>
                      <a:endParaRPr lang="uk-UA" sz="2000" b="1">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a:effectLst/>
                        </a:rPr>
                        <a:t> </a:t>
                      </a:r>
                      <a:endParaRPr lang="uk-UA" sz="2000" b="1">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dirty="0">
                          <a:effectLst/>
                        </a:rPr>
                        <a:t> </a:t>
                      </a:r>
                      <a:endParaRPr lang="uk-UA" sz="2000" b="1" dirty="0">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dirty="0">
                          <a:effectLst/>
                        </a:rPr>
                        <a:t> </a:t>
                      </a:r>
                      <a:endParaRPr lang="uk-UA" sz="2000" b="1" dirty="0">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a:effectLst/>
                        </a:rPr>
                        <a:t> </a:t>
                      </a:r>
                      <a:endParaRPr lang="uk-UA" sz="2000" b="1">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3723168597"/>
                  </a:ext>
                </a:extLst>
              </a:tr>
              <a:tr h="337054">
                <a:tc>
                  <a:txBody>
                    <a:bodyPr/>
                    <a:lstStyle/>
                    <a:p>
                      <a:pPr marL="0" marR="0">
                        <a:lnSpc>
                          <a:spcPct val="115000"/>
                        </a:lnSpc>
                      </a:pPr>
                      <a:r>
                        <a:rPr lang="en-US" sz="1200">
                          <a:effectLst/>
                        </a:rPr>
                        <a:t>Final</a:t>
                      </a:r>
                      <a:endParaRPr lang="uk-UA" sz="2000">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a:effectLst/>
                        </a:rPr>
                        <a:t> </a:t>
                      </a:r>
                      <a:endParaRPr lang="uk-UA" sz="2000">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a:effectLst/>
                        </a:rPr>
                        <a:t> </a:t>
                      </a:r>
                      <a:endParaRPr lang="uk-UA" sz="2000" b="1">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a:effectLst/>
                        </a:rPr>
                        <a:t> </a:t>
                      </a:r>
                      <a:endParaRPr lang="uk-UA" sz="2000" b="1">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a:effectLst/>
                        </a:rPr>
                        <a:t> </a:t>
                      </a:r>
                      <a:endParaRPr lang="uk-UA" sz="2000" b="1">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a:effectLst/>
                        </a:rPr>
                        <a:t> </a:t>
                      </a:r>
                      <a:endParaRPr lang="uk-UA" sz="2000" b="1">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a:effectLst/>
                        </a:rPr>
                        <a:t> </a:t>
                      </a:r>
                      <a:endParaRPr lang="uk-UA" sz="2000" b="1">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a:effectLst/>
                        </a:rPr>
                        <a:t> </a:t>
                      </a:r>
                      <a:endParaRPr lang="uk-UA" sz="2000" b="1">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a:effectLst/>
                        </a:rPr>
                        <a:t> </a:t>
                      </a:r>
                      <a:endParaRPr lang="uk-UA" sz="2000" b="1">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a:effectLst/>
                        </a:rPr>
                        <a:t> </a:t>
                      </a:r>
                      <a:endParaRPr lang="uk-UA" sz="2000" b="1">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dirty="0">
                          <a:effectLst/>
                        </a:rPr>
                        <a:t> </a:t>
                      </a:r>
                      <a:endParaRPr lang="uk-UA" sz="2000" b="1" dirty="0">
                        <a:effectLst/>
                        <a:latin typeface="Arial" panose="020B0604020202020204" pitchFamily="34" charset="0"/>
                        <a:ea typeface="Arial" panose="020B0604020202020204" pitchFamily="34" charset="0"/>
                      </a:endParaRPr>
                    </a:p>
                  </a:txBody>
                  <a:tcPr marL="68580" marR="68580" marT="0" marB="0"/>
                </a:tc>
                <a:tc>
                  <a:txBody>
                    <a:bodyPr/>
                    <a:lstStyle/>
                    <a:p>
                      <a:pPr marL="0" marR="0">
                        <a:lnSpc>
                          <a:spcPct val="115000"/>
                        </a:lnSpc>
                      </a:pPr>
                      <a:r>
                        <a:rPr lang="uk-UA" sz="1200" b="1" dirty="0">
                          <a:effectLst/>
                        </a:rPr>
                        <a:t>15</a:t>
                      </a:r>
                      <a:endParaRPr lang="uk-UA" sz="2000" b="1" dirty="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1686554011"/>
                  </a:ext>
                </a:extLst>
              </a:tr>
            </a:tbl>
          </a:graphicData>
        </a:graphic>
      </p:graphicFrame>
    </p:spTree>
    <p:extLst>
      <p:ext uri="{BB962C8B-B14F-4D97-AF65-F5344CB8AC3E}">
        <p14:creationId xmlns:p14="http://schemas.microsoft.com/office/powerpoint/2010/main" val="4160656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DEE2524F-D86F-1182-55D5-511672949381}"/>
            </a:ext>
          </a:extLst>
        </p:cNvPr>
        <p:cNvGrpSpPr/>
        <p:nvPr/>
      </p:nvGrpSpPr>
      <p:grpSpPr>
        <a:xfrm>
          <a:off x="0" y="0"/>
          <a:ext cx="0" cy="0"/>
          <a:chOff x="0" y="0"/>
          <a:chExt cx="0" cy="0"/>
        </a:xfrm>
      </p:grpSpPr>
      <p:sp>
        <p:nvSpPr>
          <p:cNvPr id="84" name="Google Shape;84;p3">
            <a:extLst>
              <a:ext uri="{FF2B5EF4-FFF2-40B4-BE49-F238E27FC236}">
                <a16:creationId xmlns:a16="http://schemas.microsoft.com/office/drawing/2014/main" id="{FD5D266C-6F1E-7088-6F36-251CFC93330B}"/>
              </a:ext>
            </a:extLst>
          </p:cNvPr>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5" name="Text Placeholder 4">
            <a:extLst>
              <a:ext uri="{FF2B5EF4-FFF2-40B4-BE49-F238E27FC236}">
                <a16:creationId xmlns:a16="http://schemas.microsoft.com/office/drawing/2014/main" id="{61F86FA9-3CDD-E5F1-1F4E-1A30DAE7AA91}"/>
              </a:ext>
            </a:extLst>
          </p:cNvPr>
          <p:cNvSpPr>
            <a:spLocks noGrp="1"/>
          </p:cNvSpPr>
          <p:nvPr>
            <p:ph type="body" idx="1"/>
          </p:nvPr>
        </p:nvSpPr>
        <p:spPr>
          <a:xfrm>
            <a:off x="433403" y="1562684"/>
            <a:ext cx="6799604" cy="550863"/>
          </a:xfrm>
        </p:spPr>
        <p:txBody>
          <a:bodyPr/>
          <a:lstStyle/>
          <a:p>
            <a:pPr marL="228600" indent="0"/>
            <a:r>
              <a:rPr lang="en-US" dirty="0"/>
              <a:t>Task</a:t>
            </a:r>
            <a:endParaRPr lang="en-US" sz="2400" dirty="0"/>
          </a:p>
        </p:txBody>
      </p:sp>
      <p:pic>
        <p:nvPicPr>
          <p:cNvPr id="3" name="Picture 2">
            <a:extLst>
              <a:ext uri="{FF2B5EF4-FFF2-40B4-BE49-F238E27FC236}">
                <a16:creationId xmlns:a16="http://schemas.microsoft.com/office/drawing/2014/main" id="{18E26555-B68B-011A-1C05-88428716762C}"/>
              </a:ext>
            </a:extLst>
          </p:cNvPr>
          <p:cNvPicPr>
            <a:picLocks noChangeAspect="1"/>
          </p:cNvPicPr>
          <p:nvPr/>
        </p:nvPicPr>
        <p:blipFill>
          <a:blip r:embed="rId3"/>
          <a:stretch>
            <a:fillRect/>
          </a:stretch>
        </p:blipFill>
        <p:spPr>
          <a:xfrm>
            <a:off x="1323466" y="2884790"/>
            <a:ext cx="7259063" cy="3524742"/>
          </a:xfrm>
          <a:prstGeom prst="rect">
            <a:avLst/>
          </a:prstGeom>
        </p:spPr>
      </p:pic>
      <p:sp>
        <p:nvSpPr>
          <p:cNvPr id="4" name="Text Placeholder 2">
            <a:extLst>
              <a:ext uri="{FF2B5EF4-FFF2-40B4-BE49-F238E27FC236}">
                <a16:creationId xmlns:a16="http://schemas.microsoft.com/office/drawing/2014/main" id="{926B7B60-97FC-A5AA-0D79-746CE13157E4}"/>
              </a:ext>
            </a:extLst>
          </p:cNvPr>
          <p:cNvSpPr>
            <a:spLocks noGrp="1"/>
          </p:cNvSpPr>
          <p:nvPr>
            <p:ph type="body" idx="2"/>
          </p:nvPr>
        </p:nvSpPr>
        <p:spPr>
          <a:xfrm>
            <a:off x="433401" y="2071803"/>
            <a:ext cx="9039195" cy="3597477"/>
          </a:xfrm>
        </p:spPr>
        <p:txBody>
          <a:bodyPr/>
          <a:lstStyle/>
          <a:p>
            <a:pPr marL="228600" indent="0"/>
            <a:r>
              <a:rPr lang="en-US" sz="1800" dirty="0"/>
              <a:t>Implement a program with 3 threads that share an integer value and pass it from one to another. </a:t>
            </a:r>
          </a:p>
        </p:txBody>
      </p:sp>
    </p:spTree>
    <p:extLst>
      <p:ext uri="{BB962C8B-B14F-4D97-AF65-F5344CB8AC3E}">
        <p14:creationId xmlns:p14="http://schemas.microsoft.com/office/powerpoint/2010/main" val="33022242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a:xfrm>
            <a:off x="433403" y="1562684"/>
            <a:ext cx="6799604" cy="550863"/>
          </a:xfrm>
        </p:spPr>
        <p:txBody>
          <a:bodyPr/>
          <a:lstStyle/>
          <a:p>
            <a:pPr marL="228600" indent="0"/>
            <a:r>
              <a:rPr lang="en-US" dirty="0"/>
              <a:t>Exercise: what is the output?</a:t>
            </a:r>
            <a:endParaRPr lang="en-US" sz="2400" dirty="0"/>
          </a:p>
        </p:txBody>
      </p:sp>
      <p:sp>
        <p:nvSpPr>
          <p:cNvPr id="9" name="TextBox 8">
            <a:extLst>
              <a:ext uri="{FF2B5EF4-FFF2-40B4-BE49-F238E27FC236}">
                <a16:creationId xmlns:a16="http://schemas.microsoft.com/office/drawing/2014/main" id="{44E5AA85-8286-EA81-B09F-3DFAE61F95DF}"/>
              </a:ext>
            </a:extLst>
          </p:cNvPr>
          <p:cNvSpPr txBox="1"/>
          <p:nvPr/>
        </p:nvSpPr>
        <p:spPr>
          <a:xfrm>
            <a:off x="2630183" y="2113547"/>
            <a:ext cx="6205591" cy="4832092"/>
          </a:xfrm>
          <a:prstGeom prst="rect">
            <a:avLst/>
          </a:prstGeom>
          <a:noFill/>
        </p:spPr>
        <p:txBody>
          <a:bodyPr wrap="square">
            <a:spAutoFit/>
          </a:bodyPr>
          <a:lstStyle/>
          <a:p>
            <a:r>
              <a:rPr lang="en-US" b="1" dirty="0"/>
              <a:t>#include &lt;iostream&gt;</a:t>
            </a:r>
          </a:p>
          <a:p>
            <a:r>
              <a:rPr lang="en-US" b="1" dirty="0"/>
              <a:t>#include &lt;thread&gt;</a:t>
            </a:r>
          </a:p>
          <a:p>
            <a:endParaRPr lang="en-US" b="1" dirty="0"/>
          </a:p>
          <a:p>
            <a:r>
              <a:rPr lang="en-US" b="1" dirty="0"/>
              <a:t>int counter = 0;</a:t>
            </a:r>
          </a:p>
          <a:p>
            <a:endParaRPr lang="en-US" b="1" dirty="0"/>
          </a:p>
          <a:p>
            <a:r>
              <a:rPr lang="en-US" b="1" dirty="0"/>
              <a:t>void increment() {</a:t>
            </a:r>
          </a:p>
          <a:p>
            <a:r>
              <a:rPr lang="en-US" b="1" dirty="0"/>
              <a:t>    for (int </a:t>
            </a:r>
            <a:r>
              <a:rPr lang="en-US" b="1" dirty="0" err="1"/>
              <a:t>i</a:t>
            </a:r>
            <a:r>
              <a:rPr lang="en-US" b="1" dirty="0"/>
              <a:t> = 0; </a:t>
            </a:r>
            <a:r>
              <a:rPr lang="en-US" b="1" dirty="0" err="1"/>
              <a:t>i</a:t>
            </a:r>
            <a:r>
              <a:rPr lang="en-US" b="1" dirty="0"/>
              <a:t> &lt; 1000000; </a:t>
            </a:r>
            <a:r>
              <a:rPr lang="en-US" b="1" dirty="0" err="1"/>
              <a:t>i</a:t>
            </a:r>
            <a:r>
              <a:rPr lang="en-US" b="1" dirty="0"/>
              <a:t>++) {</a:t>
            </a:r>
          </a:p>
          <a:p>
            <a:r>
              <a:rPr lang="en-US" b="1" dirty="0"/>
              <a:t>        counter++;</a:t>
            </a:r>
          </a:p>
          <a:p>
            <a:r>
              <a:rPr lang="en-US" b="1" dirty="0"/>
              <a:t>    }</a:t>
            </a:r>
          </a:p>
          <a:p>
            <a:r>
              <a:rPr lang="en-US" b="1" dirty="0"/>
              <a:t>}</a:t>
            </a:r>
          </a:p>
          <a:p>
            <a:endParaRPr lang="en-US" b="1" dirty="0"/>
          </a:p>
          <a:p>
            <a:r>
              <a:rPr lang="en-US" b="1" dirty="0"/>
              <a:t>int main() {</a:t>
            </a:r>
          </a:p>
          <a:p>
            <a:r>
              <a:rPr lang="en-US" b="1" dirty="0"/>
              <a:t>    std::thread t1(increment);</a:t>
            </a:r>
          </a:p>
          <a:p>
            <a:r>
              <a:rPr lang="en-US" b="1" dirty="0"/>
              <a:t>    std::thread t2(increment);</a:t>
            </a:r>
          </a:p>
          <a:p>
            <a:endParaRPr lang="en-US" b="1" dirty="0"/>
          </a:p>
          <a:p>
            <a:r>
              <a:rPr lang="en-US" b="1" dirty="0"/>
              <a:t>    t1.join();</a:t>
            </a:r>
          </a:p>
          <a:p>
            <a:r>
              <a:rPr lang="en-US" b="1" dirty="0"/>
              <a:t>    t2.join();</a:t>
            </a:r>
          </a:p>
          <a:p>
            <a:endParaRPr lang="en-US" b="1" dirty="0"/>
          </a:p>
          <a:p>
            <a:r>
              <a:rPr lang="en-US" b="1" dirty="0"/>
              <a:t>    std::</a:t>
            </a:r>
            <a:r>
              <a:rPr lang="en-US" b="1" dirty="0" err="1"/>
              <a:t>cout</a:t>
            </a:r>
            <a:r>
              <a:rPr lang="en-US" b="1" dirty="0"/>
              <a:t> &lt;&lt; "Counter value: " &lt;&lt; counter &lt;&lt; std::</a:t>
            </a:r>
            <a:r>
              <a:rPr lang="en-US" b="1" dirty="0" err="1"/>
              <a:t>endl</a:t>
            </a:r>
            <a:r>
              <a:rPr lang="en-US" b="1" dirty="0"/>
              <a:t>;</a:t>
            </a:r>
          </a:p>
          <a:p>
            <a:endParaRPr lang="en-US" b="1" dirty="0"/>
          </a:p>
          <a:p>
            <a:r>
              <a:rPr lang="en-US" b="1" dirty="0"/>
              <a:t>    return 0;</a:t>
            </a:r>
          </a:p>
          <a:p>
            <a:r>
              <a:rPr lang="en-US" b="1" dirty="0"/>
              <a:t>}</a:t>
            </a:r>
          </a:p>
        </p:txBody>
      </p:sp>
    </p:spTree>
    <p:extLst>
      <p:ext uri="{BB962C8B-B14F-4D97-AF65-F5344CB8AC3E}">
        <p14:creationId xmlns:p14="http://schemas.microsoft.com/office/powerpoint/2010/main" val="25236446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3" name="Text Placeholder 2">
            <a:extLst>
              <a:ext uri="{FF2B5EF4-FFF2-40B4-BE49-F238E27FC236}">
                <a16:creationId xmlns:a16="http://schemas.microsoft.com/office/drawing/2014/main" id="{34F45E81-EB0A-9F4C-E27D-CAB3033893C6}"/>
              </a:ext>
            </a:extLst>
          </p:cNvPr>
          <p:cNvSpPr>
            <a:spLocks noGrp="1"/>
          </p:cNvSpPr>
          <p:nvPr>
            <p:ph type="body" idx="2"/>
          </p:nvPr>
        </p:nvSpPr>
        <p:spPr>
          <a:xfrm>
            <a:off x="433401" y="2071803"/>
            <a:ext cx="9039195" cy="3597477"/>
          </a:xfrm>
        </p:spPr>
        <p:txBody>
          <a:bodyPr/>
          <a:lstStyle/>
          <a:p>
            <a:pPr algn="just"/>
            <a:r>
              <a:rPr lang="en-US" sz="1800" dirty="0"/>
              <a:t>This is an error in the design of a parallel (distributed) system, in which the operation of the system depends </a:t>
            </a:r>
            <a:r>
              <a:rPr lang="en-US" sz="1800" b="1" dirty="0"/>
              <a:t>on the order </a:t>
            </a:r>
            <a:r>
              <a:rPr lang="en-US" sz="1800" dirty="0"/>
              <a:t>in which parts of the program code are executed.</a:t>
            </a:r>
          </a:p>
          <a:p>
            <a:pPr algn="just"/>
            <a:r>
              <a:rPr lang="en-US" sz="1800" dirty="0"/>
              <a:t>This situation got its name from a similar error in the design of electronic circuits.</a:t>
            </a:r>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p:txBody>
          <a:bodyPr/>
          <a:lstStyle/>
          <a:p>
            <a:r>
              <a:rPr lang="en-US" dirty="0"/>
              <a:t>Race condition</a:t>
            </a:r>
          </a:p>
        </p:txBody>
      </p:sp>
      <p:graphicFrame>
        <p:nvGraphicFramePr>
          <p:cNvPr id="2" name="Table 1">
            <a:extLst>
              <a:ext uri="{FF2B5EF4-FFF2-40B4-BE49-F238E27FC236}">
                <a16:creationId xmlns:a16="http://schemas.microsoft.com/office/drawing/2014/main" id="{910D0148-C421-6476-929F-CC8B2B3C2FAF}"/>
              </a:ext>
            </a:extLst>
          </p:cNvPr>
          <p:cNvGraphicFramePr>
            <a:graphicFrameLocks noGrp="1"/>
          </p:cNvGraphicFramePr>
          <p:nvPr/>
        </p:nvGraphicFramePr>
        <p:xfrm>
          <a:off x="1239794" y="4206644"/>
          <a:ext cx="8127999" cy="222504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576684205"/>
                    </a:ext>
                  </a:extLst>
                </a:gridCol>
                <a:gridCol w="2709333">
                  <a:extLst>
                    <a:ext uri="{9D8B030D-6E8A-4147-A177-3AD203B41FA5}">
                      <a16:colId xmlns:a16="http://schemas.microsoft.com/office/drawing/2014/main" val="135455825"/>
                    </a:ext>
                  </a:extLst>
                </a:gridCol>
                <a:gridCol w="2709333">
                  <a:extLst>
                    <a:ext uri="{9D8B030D-6E8A-4147-A177-3AD203B41FA5}">
                      <a16:colId xmlns:a16="http://schemas.microsoft.com/office/drawing/2014/main" val="367714721"/>
                    </a:ext>
                  </a:extLst>
                </a:gridCol>
              </a:tblGrid>
              <a:tr h="370840">
                <a:tc>
                  <a:txBody>
                    <a:bodyPr/>
                    <a:lstStyle/>
                    <a:p>
                      <a:r>
                        <a:rPr lang="en-US" dirty="0"/>
                        <a:t>Thread</a:t>
                      </a:r>
                      <a:r>
                        <a:rPr lang="uk-UA" dirty="0"/>
                        <a:t> 1</a:t>
                      </a:r>
                      <a:endParaRPr lang="en-US" dirty="0"/>
                    </a:p>
                  </a:txBody>
                  <a:tcPr/>
                </a:tc>
                <a:tc>
                  <a:txBody>
                    <a:bodyPr/>
                    <a:lstStyle/>
                    <a:p>
                      <a:r>
                        <a:rPr lang="en-US" dirty="0"/>
                        <a:t>Thread</a:t>
                      </a:r>
                      <a:r>
                        <a:rPr lang="uk-UA" dirty="0"/>
                        <a:t> 2</a:t>
                      </a:r>
                      <a:endParaRPr lang="en-US" dirty="0"/>
                    </a:p>
                  </a:txBody>
                  <a:tcPr/>
                </a:tc>
                <a:tc>
                  <a:txBody>
                    <a:bodyPr/>
                    <a:lstStyle/>
                    <a:p>
                      <a:r>
                        <a:rPr lang="en-US" dirty="0"/>
                        <a:t>Thread</a:t>
                      </a:r>
                      <a:r>
                        <a:rPr lang="uk-UA" dirty="0"/>
                        <a:t> 3</a:t>
                      </a:r>
                      <a:endParaRPr lang="en-US" dirty="0"/>
                    </a:p>
                  </a:txBody>
                  <a:tcPr/>
                </a:tc>
                <a:extLst>
                  <a:ext uri="{0D108BD9-81ED-4DB2-BD59-A6C34878D82A}">
                    <a16:rowId xmlns:a16="http://schemas.microsoft.com/office/drawing/2014/main" val="940392800"/>
                  </a:ext>
                </a:extLst>
              </a:tr>
              <a:tr h="370840">
                <a:tc>
                  <a:txBody>
                    <a:bodyPr/>
                    <a:lstStyle/>
                    <a:p>
                      <a:r>
                        <a:rPr lang="en-US" dirty="0"/>
                        <a:t>Read</a:t>
                      </a:r>
                      <a:r>
                        <a:rPr lang="uk-UA" dirty="0"/>
                        <a:t> Х</a:t>
                      </a:r>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3628101"/>
                  </a:ext>
                </a:extLst>
              </a:tr>
              <a:tr h="370840">
                <a:tc>
                  <a:txBody>
                    <a:bodyPr/>
                    <a:lstStyle/>
                    <a:p>
                      <a:r>
                        <a:rPr lang="uk-UA" dirty="0"/>
                        <a:t>Х = Х + 1</a:t>
                      </a:r>
                      <a:endParaRPr lang="en-US" dirty="0"/>
                    </a:p>
                  </a:txBody>
                  <a:tcPr/>
                </a:tc>
                <a:tc>
                  <a:txBody>
                    <a:bodyPr/>
                    <a:lstStyle/>
                    <a:p>
                      <a:r>
                        <a:rPr lang="en-US" dirty="0"/>
                        <a:t>Read</a:t>
                      </a:r>
                      <a:r>
                        <a:rPr lang="uk-UA" dirty="0"/>
                        <a:t> Х</a:t>
                      </a:r>
                      <a:endParaRPr lang="en-US" dirty="0"/>
                    </a:p>
                  </a:txBody>
                  <a:tcPr/>
                </a:tc>
                <a:tc>
                  <a:txBody>
                    <a:bodyPr/>
                    <a:lstStyle/>
                    <a:p>
                      <a:r>
                        <a:rPr lang="en-US" dirty="0"/>
                        <a:t>Read</a:t>
                      </a:r>
                      <a:r>
                        <a:rPr lang="uk-UA" dirty="0"/>
                        <a:t> Х</a:t>
                      </a:r>
                      <a:endParaRPr lang="en-US" dirty="0"/>
                    </a:p>
                  </a:txBody>
                  <a:tcPr/>
                </a:tc>
                <a:extLst>
                  <a:ext uri="{0D108BD9-81ED-4DB2-BD59-A6C34878D82A}">
                    <a16:rowId xmlns:a16="http://schemas.microsoft.com/office/drawing/2014/main" val="4239038078"/>
                  </a:ext>
                </a:extLst>
              </a:tr>
              <a:tr h="370840">
                <a:tc>
                  <a:txBody>
                    <a:bodyPr/>
                    <a:lstStyle/>
                    <a:p>
                      <a:r>
                        <a:rPr lang="en-US" dirty="0"/>
                        <a:t>Write</a:t>
                      </a:r>
                      <a:r>
                        <a:rPr lang="uk-UA" dirty="0"/>
                        <a:t> Х</a:t>
                      </a:r>
                      <a:endParaRPr lang="en-US" dirty="0"/>
                    </a:p>
                  </a:txBody>
                  <a:tcPr/>
                </a:tc>
                <a:tc>
                  <a:txBody>
                    <a:bodyPr/>
                    <a:lstStyle/>
                    <a:p>
                      <a:r>
                        <a:rPr lang="uk-UA" dirty="0"/>
                        <a:t>Х = Х + 2</a:t>
                      </a:r>
                      <a:endParaRPr lang="en-US" dirty="0"/>
                    </a:p>
                  </a:txBody>
                  <a:tcPr/>
                </a:tc>
                <a:tc>
                  <a:txBody>
                    <a:bodyPr/>
                    <a:lstStyle/>
                    <a:p>
                      <a:endParaRPr lang="en-US" dirty="0"/>
                    </a:p>
                  </a:txBody>
                  <a:tcPr/>
                </a:tc>
                <a:extLst>
                  <a:ext uri="{0D108BD9-81ED-4DB2-BD59-A6C34878D82A}">
                    <a16:rowId xmlns:a16="http://schemas.microsoft.com/office/drawing/2014/main" val="2307868811"/>
                  </a:ext>
                </a:extLst>
              </a:tr>
              <a:tr h="370840">
                <a:tc>
                  <a:txBody>
                    <a:bodyPr/>
                    <a:lstStyle/>
                    <a:p>
                      <a:endParaRPr lang="en-US"/>
                    </a:p>
                  </a:txBody>
                  <a:tcPr/>
                </a:tc>
                <a:tc>
                  <a:txBody>
                    <a:bodyPr/>
                    <a:lstStyle/>
                    <a:p>
                      <a:r>
                        <a:rPr lang="en-US" dirty="0"/>
                        <a:t>Write</a:t>
                      </a:r>
                      <a:r>
                        <a:rPr lang="uk-UA" dirty="0"/>
                        <a:t> Х</a:t>
                      </a:r>
                      <a:endParaRPr lang="en-US" dirty="0"/>
                    </a:p>
                  </a:txBody>
                  <a:tcPr/>
                </a:tc>
                <a:tc>
                  <a:txBody>
                    <a:bodyPr/>
                    <a:lstStyle/>
                    <a:p>
                      <a:r>
                        <a:rPr lang="uk-UA" dirty="0"/>
                        <a:t>Х = Х + 3</a:t>
                      </a:r>
                      <a:endParaRPr lang="en-US" dirty="0"/>
                    </a:p>
                  </a:txBody>
                  <a:tcPr/>
                </a:tc>
                <a:extLst>
                  <a:ext uri="{0D108BD9-81ED-4DB2-BD59-A6C34878D82A}">
                    <a16:rowId xmlns:a16="http://schemas.microsoft.com/office/drawing/2014/main" val="1864564004"/>
                  </a:ext>
                </a:extLst>
              </a:tr>
              <a:tr h="370840">
                <a:tc>
                  <a:txBody>
                    <a:bodyPr/>
                    <a:lstStyle/>
                    <a:p>
                      <a:endParaRPr lang="en-US"/>
                    </a:p>
                  </a:txBody>
                  <a:tcPr/>
                </a:tc>
                <a:tc>
                  <a:txBody>
                    <a:bodyPr/>
                    <a:lstStyle/>
                    <a:p>
                      <a:endParaRPr lang="en-US"/>
                    </a:p>
                  </a:txBody>
                  <a:tcPr/>
                </a:tc>
                <a:tc>
                  <a:txBody>
                    <a:bodyPr/>
                    <a:lstStyle/>
                    <a:p>
                      <a:r>
                        <a:rPr lang="en-US" dirty="0"/>
                        <a:t>Write</a:t>
                      </a:r>
                      <a:r>
                        <a:rPr lang="uk-UA" dirty="0"/>
                        <a:t> Х</a:t>
                      </a:r>
                      <a:endParaRPr lang="en-US" dirty="0"/>
                    </a:p>
                  </a:txBody>
                  <a:tcPr/>
                </a:tc>
                <a:extLst>
                  <a:ext uri="{0D108BD9-81ED-4DB2-BD59-A6C34878D82A}">
                    <a16:rowId xmlns:a16="http://schemas.microsoft.com/office/drawing/2014/main" val="3284435987"/>
                  </a:ext>
                </a:extLst>
              </a:tr>
            </a:tbl>
          </a:graphicData>
        </a:graphic>
      </p:graphicFrame>
      <p:cxnSp>
        <p:nvCxnSpPr>
          <p:cNvPr id="4" name="Straight Arrow Connector 3">
            <a:extLst>
              <a:ext uri="{FF2B5EF4-FFF2-40B4-BE49-F238E27FC236}">
                <a16:creationId xmlns:a16="http://schemas.microsoft.com/office/drawing/2014/main" id="{91FCA639-CC76-2A4D-6D96-F846631A21B2}"/>
              </a:ext>
            </a:extLst>
          </p:cNvPr>
          <p:cNvCxnSpPr/>
          <p:nvPr/>
        </p:nvCxnSpPr>
        <p:spPr>
          <a:xfrm>
            <a:off x="836597" y="4206644"/>
            <a:ext cx="0" cy="22250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15E2522-446A-752C-D0CC-4DD93F095D7E}"/>
              </a:ext>
            </a:extLst>
          </p:cNvPr>
          <p:cNvSpPr txBox="1"/>
          <p:nvPr/>
        </p:nvSpPr>
        <p:spPr>
          <a:xfrm>
            <a:off x="280034" y="5134498"/>
            <a:ext cx="582211" cy="307777"/>
          </a:xfrm>
          <a:prstGeom prst="rect">
            <a:avLst/>
          </a:prstGeom>
          <a:noFill/>
        </p:spPr>
        <p:txBody>
          <a:bodyPr wrap="none" rtlCol="0">
            <a:spAutoFit/>
          </a:bodyPr>
          <a:lstStyle/>
          <a:p>
            <a:r>
              <a:rPr lang="en-US" dirty="0"/>
              <a:t>Time</a:t>
            </a:r>
          </a:p>
        </p:txBody>
      </p:sp>
    </p:spTree>
    <p:extLst>
      <p:ext uri="{BB962C8B-B14F-4D97-AF65-F5344CB8AC3E}">
        <p14:creationId xmlns:p14="http://schemas.microsoft.com/office/powerpoint/2010/main" val="35414750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2EEE9244-C1B8-509B-BCBE-67F1B018D1CE}"/>
            </a:ext>
          </a:extLst>
        </p:cNvPr>
        <p:cNvGrpSpPr/>
        <p:nvPr/>
      </p:nvGrpSpPr>
      <p:grpSpPr>
        <a:xfrm>
          <a:off x="0" y="0"/>
          <a:ext cx="0" cy="0"/>
          <a:chOff x="0" y="0"/>
          <a:chExt cx="0" cy="0"/>
        </a:xfrm>
      </p:grpSpPr>
      <p:sp>
        <p:nvSpPr>
          <p:cNvPr id="84" name="Google Shape;84;p3">
            <a:extLst>
              <a:ext uri="{FF2B5EF4-FFF2-40B4-BE49-F238E27FC236}">
                <a16:creationId xmlns:a16="http://schemas.microsoft.com/office/drawing/2014/main" id="{C077B206-EFF3-F07F-FEB3-44B97BC5D62D}"/>
              </a:ext>
            </a:extLst>
          </p:cNvPr>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5" name="Text Placeholder 4">
            <a:extLst>
              <a:ext uri="{FF2B5EF4-FFF2-40B4-BE49-F238E27FC236}">
                <a16:creationId xmlns:a16="http://schemas.microsoft.com/office/drawing/2014/main" id="{38750C00-E470-9EE9-E74E-E30033748F90}"/>
              </a:ext>
            </a:extLst>
          </p:cNvPr>
          <p:cNvSpPr>
            <a:spLocks noGrp="1"/>
          </p:cNvSpPr>
          <p:nvPr>
            <p:ph type="body" idx="1"/>
          </p:nvPr>
        </p:nvSpPr>
        <p:spPr>
          <a:xfrm>
            <a:off x="433403" y="1562684"/>
            <a:ext cx="6799604" cy="550863"/>
          </a:xfrm>
        </p:spPr>
        <p:txBody>
          <a:bodyPr/>
          <a:lstStyle/>
          <a:p>
            <a:pPr marL="228600" indent="0"/>
            <a:r>
              <a:rPr lang="en-US" dirty="0"/>
              <a:t>Exercise: what is the output?</a:t>
            </a:r>
            <a:endParaRPr lang="en-US" sz="2400" dirty="0"/>
          </a:p>
        </p:txBody>
      </p:sp>
      <p:sp>
        <p:nvSpPr>
          <p:cNvPr id="9" name="TextBox 8">
            <a:extLst>
              <a:ext uri="{FF2B5EF4-FFF2-40B4-BE49-F238E27FC236}">
                <a16:creationId xmlns:a16="http://schemas.microsoft.com/office/drawing/2014/main" id="{9F23F352-8595-DD1E-FBC4-30354F499E09}"/>
              </a:ext>
            </a:extLst>
          </p:cNvPr>
          <p:cNvSpPr txBox="1"/>
          <p:nvPr/>
        </p:nvSpPr>
        <p:spPr>
          <a:xfrm>
            <a:off x="2630183" y="2113547"/>
            <a:ext cx="6205591" cy="4832092"/>
          </a:xfrm>
          <a:prstGeom prst="rect">
            <a:avLst/>
          </a:prstGeom>
          <a:noFill/>
        </p:spPr>
        <p:txBody>
          <a:bodyPr wrap="square">
            <a:spAutoFit/>
          </a:bodyPr>
          <a:lstStyle/>
          <a:p>
            <a:r>
              <a:rPr lang="en-US" b="1" dirty="0"/>
              <a:t>#include &lt;iostream&gt;</a:t>
            </a:r>
          </a:p>
          <a:p>
            <a:r>
              <a:rPr lang="en-US" b="1" dirty="0"/>
              <a:t>#include &lt;thread&gt;</a:t>
            </a:r>
          </a:p>
          <a:p>
            <a:endParaRPr lang="en-US" b="1" dirty="0"/>
          </a:p>
          <a:p>
            <a:r>
              <a:rPr lang="en-US" b="1" dirty="0"/>
              <a:t>int counter = 0;</a:t>
            </a:r>
          </a:p>
          <a:p>
            <a:endParaRPr lang="en-US" b="1" dirty="0"/>
          </a:p>
          <a:p>
            <a:r>
              <a:rPr lang="en-US" b="1" dirty="0"/>
              <a:t>void increment() {</a:t>
            </a:r>
          </a:p>
          <a:p>
            <a:r>
              <a:rPr lang="en-US" b="1" dirty="0"/>
              <a:t>    for (int </a:t>
            </a:r>
            <a:r>
              <a:rPr lang="en-US" b="1" dirty="0" err="1"/>
              <a:t>i</a:t>
            </a:r>
            <a:r>
              <a:rPr lang="en-US" b="1" dirty="0"/>
              <a:t> = 0; </a:t>
            </a:r>
            <a:r>
              <a:rPr lang="en-US" b="1" dirty="0" err="1"/>
              <a:t>i</a:t>
            </a:r>
            <a:r>
              <a:rPr lang="en-US" b="1" dirty="0"/>
              <a:t> &lt; 1000000; </a:t>
            </a:r>
            <a:r>
              <a:rPr lang="en-US" b="1" dirty="0" err="1"/>
              <a:t>i</a:t>
            </a:r>
            <a:r>
              <a:rPr lang="en-US" b="1" dirty="0"/>
              <a:t>++) {</a:t>
            </a:r>
          </a:p>
          <a:p>
            <a:r>
              <a:rPr lang="en-US" b="1" dirty="0"/>
              <a:t>        counter++;</a:t>
            </a:r>
          </a:p>
          <a:p>
            <a:r>
              <a:rPr lang="en-US" b="1" dirty="0"/>
              <a:t>    }</a:t>
            </a:r>
          </a:p>
          <a:p>
            <a:r>
              <a:rPr lang="en-US" b="1" dirty="0"/>
              <a:t>}</a:t>
            </a:r>
          </a:p>
          <a:p>
            <a:endParaRPr lang="en-US" b="1" dirty="0"/>
          </a:p>
          <a:p>
            <a:r>
              <a:rPr lang="en-US" b="1" dirty="0"/>
              <a:t>int main() {</a:t>
            </a:r>
          </a:p>
          <a:p>
            <a:r>
              <a:rPr lang="en-US" b="1" dirty="0"/>
              <a:t>    std::thread t1(increment);</a:t>
            </a:r>
          </a:p>
          <a:p>
            <a:r>
              <a:rPr lang="en-US" b="1" dirty="0"/>
              <a:t>    std::thread t2(increment);</a:t>
            </a:r>
          </a:p>
          <a:p>
            <a:endParaRPr lang="en-US" b="1" dirty="0"/>
          </a:p>
          <a:p>
            <a:r>
              <a:rPr lang="en-US" b="1" dirty="0"/>
              <a:t>    t1.join();</a:t>
            </a:r>
          </a:p>
          <a:p>
            <a:r>
              <a:rPr lang="en-US" b="1" dirty="0"/>
              <a:t>    t2.join();</a:t>
            </a:r>
          </a:p>
          <a:p>
            <a:endParaRPr lang="en-US" b="1" dirty="0"/>
          </a:p>
          <a:p>
            <a:r>
              <a:rPr lang="en-US" b="1" dirty="0"/>
              <a:t>    std::</a:t>
            </a:r>
            <a:r>
              <a:rPr lang="en-US" b="1" dirty="0" err="1"/>
              <a:t>cout</a:t>
            </a:r>
            <a:r>
              <a:rPr lang="en-US" b="1" dirty="0"/>
              <a:t> &lt;&lt; "Counter value: " &lt;&lt; counter &lt;&lt; std::</a:t>
            </a:r>
            <a:r>
              <a:rPr lang="en-US" b="1" dirty="0" err="1"/>
              <a:t>endl</a:t>
            </a:r>
            <a:r>
              <a:rPr lang="en-US" b="1" dirty="0"/>
              <a:t>;</a:t>
            </a:r>
          </a:p>
          <a:p>
            <a:endParaRPr lang="en-US" b="1" dirty="0"/>
          </a:p>
          <a:p>
            <a:r>
              <a:rPr lang="en-US" b="1" dirty="0"/>
              <a:t>    return 0;</a:t>
            </a:r>
          </a:p>
          <a:p>
            <a:r>
              <a:rPr lang="en-US" b="1" dirty="0"/>
              <a:t>}</a:t>
            </a:r>
          </a:p>
        </p:txBody>
      </p:sp>
    </p:spTree>
    <p:extLst>
      <p:ext uri="{BB962C8B-B14F-4D97-AF65-F5344CB8AC3E}">
        <p14:creationId xmlns:p14="http://schemas.microsoft.com/office/powerpoint/2010/main" val="3375206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3" name="Text Placeholder 2">
            <a:extLst>
              <a:ext uri="{FF2B5EF4-FFF2-40B4-BE49-F238E27FC236}">
                <a16:creationId xmlns:a16="http://schemas.microsoft.com/office/drawing/2014/main" id="{34F45E81-EB0A-9F4C-E27D-CAB3033893C6}"/>
              </a:ext>
            </a:extLst>
          </p:cNvPr>
          <p:cNvSpPr>
            <a:spLocks noGrp="1"/>
          </p:cNvSpPr>
          <p:nvPr>
            <p:ph type="body" idx="2"/>
          </p:nvPr>
        </p:nvSpPr>
        <p:spPr>
          <a:xfrm>
            <a:off x="433401" y="1964227"/>
            <a:ext cx="9039195" cy="3597477"/>
          </a:xfrm>
        </p:spPr>
        <p:txBody>
          <a:bodyPr/>
          <a:lstStyle/>
          <a:p>
            <a:pPr algn="just"/>
            <a:r>
              <a:rPr lang="en-US" sz="1800" dirty="0"/>
              <a:t>Deadlock is a situation in which no thread in the system can make progress, resulting in a hang.</a:t>
            </a:r>
          </a:p>
          <a:p>
            <a:pPr algn="just"/>
            <a:r>
              <a:rPr lang="en-US" sz="1800" dirty="0"/>
              <a:t>When a deadlock occurs, all threads are in their Blocked states, waiting on some resource to become available. But because no threads are Runnable, none of those resources can ever become available, so the entire program hangs.</a:t>
            </a:r>
          </a:p>
          <a:p>
            <a:pPr algn="just"/>
            <a:r>
              <a:rPr lang="en-US" sz="1800" dirty="0"/>
              <a:t>Actually, a cycle in the dependency graph isn’t quite enough to produce a deadlock. Strictly speaking, there are four necessary and sufficient conditions for deadlock, known as the </a:t>
            </a:r>
            <a:r>
              <a:rPr lang="en-US" sz="1800" b="1" dirty="0"/>
              <a:t>Coffman conditions </a:t>
            </a:r>
            <a:r>
              <a:rPr lang="en-US" sz="1800" dirty="0"/>
              <a:t>[paragraph 4.7.1, GAA]: </a:t>
            </a:r>
          </a:p>
          <a:p>
            <a:pPr marL="514350" indent="-285750" algn="just">
              <a:lnSpc>
                <a:spcPct val="100000"/>
              </a:lnSpc>
              <a:buFont typeface="Arial" panose="020B0604020202020204" pitchFamily="34" charset="0"/>
              <a:buChar char="•"/>
            </a:pPr>
            <a:r>
              <a:rPr lang="en-US" sz="1800" dirty="0"/>
              <a:t>Mutual exclusion</a:t>
            </a:r>
          </a:p>
          <a:p>
            <a:pPr marL="514350" indent="-285750" algn="just">
              <a:lnSpc>
                <a:spcPct val="100000"/>
              </a:lnSpc>
              <a:buFont typeface="Arial" panose="020B0604020202020204" pitchFamily="34" charset="0"/>
              <a:buChar char="•"/>
            </a:pPr>
            <a:r>
              <a:rPr lang="en-US" sz="1800" dirty="0"/>
              <a:t>Hold and Wait</a:t>
            </a:r>
          </a:p>
          <a:p>
            <a:pPr marL="514350" indent="-285750" algn="just">
              <a:lnSpc>
                <a:spcPct val="100000"/>
              </a:lnSpc>
              <a:buFont typeface="Arial" panose="020B0604020202020204" pitchFamily="34" charset="0"/>
              <a:buChar char="•"/>
            </a:pPr>
            <a:r>
              <a:rPr lang="en-US" sz="1800" dirty="0"/>
              <a:t>No lock preemption</a:t>
            </a:r>
          </a:p>
          <a:p>
            <a:pPr marL="514350" indent="-285750" algn="just">
              <a:lnSpc>
                <a:spcPct val="100000"/>
              </a:lnSpc>
              <a:buFont typeface="Arial" panose="020B0604020202020204" pitchFamily="34" charset="0"/>
              <a:buChar char="•"/>
            </a:pPr>
            <a:r>
              <a:rPr lang="en-US" sz="1800" dirty="0"/>
              <a:t>Circular wait</a:t>
            </a:r>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a:xfrm>
            <a:off x="433402" y="1562684"/>
            <a:ext cx="4519597" cy="550863"/>
          </a:xfrm>
        </p:spPr>
        <p:txBody>
          <a:bodyPr/>
          <a:lstStyle/>
          <a:p>
            <a:r>
              <a:rPr lang="en-US" dirty="0"/>
              <a:t>Deadlock</a:t>
            </a:r>
          </a:p>
        </p:txBody>
      </p:sp>
    </p:spTree>
    <p:extLst>
      <p:ext uri="{BB962C8B-B14F-4D97-AF65-F5344CB8AC3E}">
        <p14:creationId xmlns:p14="http://schemas.microsoft.com/office/powerpoint/2010/main" val="14620994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3" name="Text Placeholder 2">
            <a:extLst>
              <a:ext uri="{FF2B5EF4-FFF2-40B4-BE49-F238E27FC236}">
                <a16:creationId xmlns:a16="http://schemas.microsoft.com/office/drawing/2014/main" id="{34F45E81-EB0A-9F4C-E27D-CAB3033893C6}"/>
              </a:ext>
            </a:extLst>
          </p:cNvPr>
          <p:cNvSpPr>
            <a:spLocks noGrp="1"/>
          </p:cNvSpPr>
          <p:nvPr>
            <p:ph type="body" idx="2"/>
          </p:nvPr>
        </p:nvSpPr>
        <p:spPr>
          <a:xfrm>
            <a:off x="433401" y="2071803"/>
            <a:ext cx="9039195" cy="3597477"/>
          </a:xfrm>
        </p:spPr>
        <p:txBody>
          <a:bodyPr/>
          <a:lstStyle/>
          <a:p>
            <a:pPr marL="514350" indent="-285750" algn="just">
              <a:buFont typeface="Arial" panose="020B0604020202020204" pitchFamily="34" charset="0"/>
              <a:buChar char="•"/>
            </a:pPr>
            <a:r>
              <a:rPr lang="en-US" sz="1800" dirty="0"/>
              <a:t>The proof of the correctness of the obtained results should be carried </a:t>
            </a:r>
            <a:r>
              <a:rPr lang="en-US" sz="1800" b="1" dirty="0"/>
              <a:t>out for any possible temporal relations for the elements of the temporal trajectories</a:t>
            </a:r>
            <a:r>
              <a:rPr lang="en-US" sz="1800" dirty="0"/>
              <a:t> of threads;</a:t>
            </a:r>
          </a:p>
          <a:p>
            <a:pPr marL="514350" indent="-285750" algn="just">
              <a:buFont typeface="Arial" panose="020B0604020202020204" pitchFamily="34" charset="0"/>
              <a:buChar char="•"/>
            </a:pPr>
            <a:r>
              <a:rPr lang="en-US" sz="1800" dirty="0"/>
              <a:t>In order to exclude the dependence of program execution results on the sequence of commands of different threads, it is necessary to analyze the situations of mutual influence of threads on the shared data and develop methods for their exclusion;</a:t>
            </a:r>
          </a:p>
          <a:p>
            <a:pPr marL="514350" indent="-285750" algn="just">
              <a:buFont typeface="Arial" panose="020B0604020202020204" pitchFamily="34" charset="0"/>
              <a:buChar char="•"/>
            </a:pPr>
            <a:r>
              <a:rPr lang="en-US" sz="1800" dirty="0"/>
              <a:t>There is a </a:t>
            </a:r>
            <a:r>
              <a:rPr lang="en-US" sz="1800" b="1" dirty="0"/>
              <a:t>significant increase in the complexity </a:t>
            </a:r>
            <a:r>
              <a:rPr lang="en-US" sz="1800" dirty="0"/>
              <a:t>of parallel programming compared to the development of "traditional" sequential programs;</a:t>
            </a:r>
          </a:p>
          <a:p>
            <a:pPr marL="514350" indent="-285750" algn="just">
              <a:buFont typeface="Arial" panose="020B0604020202020204" pitchFamily="34" charset="0"/>
              <a:buChar char="•"/>
            </a:pPr>
            <a:r>
              <a:rPr lang="en-US" sz="1800" dirty="0"/>
              <a:t>It should be noted that in the most general case, a parallel program can be a set of processes, each of which can consist of several threads.</a:t>
            </a:r>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a:xfrm>
            <a:off x="433402" y="1562684"/>
            <a:ext cx="7518795" cy="550863"/>
          </a:xfrm>
        </p:spPr>
        <p:txBody>
          <a:bodyPr/>
          <a:lstStyle/>
          <a:p>
            <a:pPr marL="228600" indent="0"/>
            <a:r>
              <a:rPr lang="en-US" sz="2400" dirty="0"/>
              <a:t>Principles for the development of parallel programs</a:t>
            </a:r>
          </a:p>
        </p:txBody>
      </p:sp>
    </p:spTree>
    <p:extLst>
      <p:ext uri="{BB962C8B-B14F-4D97-AF65-F5344CB8AC3E}">
        <p14:creationId xmlns:p14="http://schemas.microsoft.com/office/powerpoint/2010/main" val="38914580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3" name="Text Placeholder 2">
            <a:extLst>
              <a:ext uri="{FF2B5EF4-FFF2-40B4-BE49-F238E27FC236}">
                <a16:creationId xmlns:a16="http://schemas.microsoft.com/office/drawing/2014/main" id="{34F45E81-EB0A-9F4C-E27D-CAB3033893C6}"/>
              </a:ext>
            </a:extLst>
          </p:cNvPr>
          <p:cNvSpPr>
            <a:spLocks noGrp="1"/>
          </p:cNvSpPr>
          <p:nvPr>
            <p:ph type="body" idx="2"/>
          </p:nvPr>
        </p:nvSpPr>
        <p:spPr>
          <a:xfrm>
            <a:off x="433401" y="2071803"/>
            <a:ext cx="9039195" cy="4359881"/>
          </a:xfrm>
        </p:spPr>
        <p:txBody>
          <a:bodyPr/>
          <a:lstStyle/>
          <a:p>
            <a:pPr algn="just"/>
            <a:r>
              <a:rPr lang="en-US" sz="1800" dirty="0"/>
              <a:t>An atomic operation is a sequence of operations that appears to the rest of the system as if it were executed instantaneously and sequentially, without any other operations occurring in between.</a:t>
            </a:r>
          </a:p>
          <a:p>
            <a:pPr algn="just"/>
            <a:r>
              <a:rPr lang="en-US" sz="1800" dirty="0"/>
              <a:t>This is important because in a parallel program, multiple threads or processes may access the same shared data simultaneously, which can lead to race conditions and data inconsistencies.</a:t>
            </a:r>
          </a:p>
          <a:p>
            <a:pPr algn="just"/>
            <a:r>
              <a:rPr lang="en-US" sz="1800" dirty="0"/>
              <a:t>Atomic operations provide a way to synchronize access to shared data and ensure that they are modified in a correct and predictable manner.</a:t>
            </a:r>
          </a:p>
          <a:p>
            <a:pPr algn="just"/>
            <a:r>
              <a:rPr lang="en-US" sz="1800" dirty="0"/>
              <a:t>Don’t</a:t>
            </a:r>
            <a:r>
              <a:rPr lang="ru-RU" sz="1800" dirty="0"/>
              <a:t> </a:t>
            </a:r>
            <a:r>
              <a:rPr lang="en-US" sz="1800" dirty="0"/>
              <a:t>confuse yourself when comparing </a:t>
            </a:r>
            <a:r>
              <a:rPr lang="en-US" sz="1800" b="1" dirty="0"/>
              <a:t>Atomicity</a:t>
            </a:r>
            <a:r>
              <a:rPr lang="en-US" sz="1800" dirty="0"/>
              <a:t> and </a:t>
            </a:r>
            <a:r>
              <a:rPr lang="en-US" sz="1800" b="1" dirty="0"/>
              <a:t>`Atomic Variables` </a:t>
            </a:r>
            <a:r>
              <a:rPr lang="en-US" sz="1800" dirty="0"/>
              <a:t>that will be discussed later in this course.</a:t>
            </a:r>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p:txBody>
          <a:bodyPr/>
          <a:lstStyle/>
          <a:p>
            <a:r>
              <a:rPr lang="en-US" dirty="0"/>
              <a:t>Atomicity</a:t>
            </a:r>
          </a:p>
        </p:txBody>
      </p:sp>
    </p:spTree>
    <p:extLst>
      <p:ext uri="{BB962C8B-B14F-4D97-AF65-F5344CB8AC3E}">
        <p14:creationId xmlns:p14="http://schemas.microsoft.com/office/powerpoint/2010/main" val="22661800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3" name="Text Placeholder 2">
            <a:extLst>
              <a:ext uri="{FF2B5EF4-FFF2-40B4-BE49-F238E27FC236}">
                <a16:creationId xmlns:a16="http://schemas.microsoft.com/office/drawing/2014/main" id="{34F45E81-EB0A-9F4C-E27D-CAB3033893C6}"/>
              </a:ext>
            </a:extLst>
          </p:cNvPr>
          <p:cNvSpPr>
            <a:spLocks noGrp="1"/>
          </p:cNvSpPr>
          <p:nvPr>
            <p:ph type="body" idx="2"/>
          </p:nvPr>
        </p:nvSpPr>
        <p:spPr>
          <a:xfrm>
            <a:off x="433401" y="2071803"/>
            <a:ext cx="9039195" cy="3597477"/>
          </a:xfrm>
        </p:spPr>
        <p:txBody>
          <a:bodyPr/>
          <a:lstStyle/>
          <a:p>
            <a:pPr algn="just"/>
            <a:r>
              <a:rPr lang="en-US" sz="1800" dirty="0"/>
              <a:t>Some common examples of atomic operations include read-modify-write operations (e.g., incrementing a shared counter) and compare-and-swap operations (e.g., updating a shared variable only if its value matches a given value). These operations can be implemented using hardware support (such as atomic instructions in modern processors) or software synchronization primitives (such as locks or semaphores).</a:t>
            </a:r>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p:txBody>
          <a:bodyPr/>
          <a:lstStyle/>
          <a:p>
            <a:r>
              <a:rPr lang="en-US" dirty="0"/>
              <a:t>Atomicity</a:t>
            </a:r>
          </a:p>
        </p:txBody>
      </p:sp>
    </p:spTree>
    <p:extLst>
      <p:ext uri="{BB962C8B-B14F-4D97-AF65-F5344CB8AC3E}">
        <p14:creationId xmlns:p14="http://schemas.microsoft.com/office/powerpoint/2010/main" val="38486424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3" name="Text Placeholder 2">
            <a:extLst>
              <a:ext uri="{FF2B5EF4-FFF2-40B4-BE49-F238E27FC236}">
                <a16:creationId xmlns:a16="http://schemas.microsoft.com/office/drawing/2014/main" id="{34F45E81-EB0A-9F4C-E27D-CAB3033893C6}"/>
              </a:ext>
            </a:extLst>
          </p:cNvPr>
          <p:cNvSpPr>
            <a:spLocks noGrp="1"/>
          </p:cNvSpPr>
          <p:nvPr>
            <p:ph type="body" idx="2"/>
          </p:nvPr>
        </p:nvSpPr>
        <p:spPr>
          <a:xfrm>
            <a:off x="433401" y="2071804"/>
            <a:ext cx="9039195" cy="3722822"/>
          </a:xfrm>
        </p:spPr>
        <p:txBody>
          <a:bodyPr/>
          <a:lstStyle/>
          <a:p>
            <a:pPr algn="just"/>
            <a:r>
              <a:rPr lang="en-US" sz="1800" b="1" dirty="0"/>
              <a:t>std::mutex: </a:t>
            </a:r>
            <a:r>
              <a:rPr lang="en-US" sz="1800" dirty="0"/>
              <a:t>A mutex is a synchronization primitive that can be used to protect shared data from concurrent access. It provides a way to lock a shared resource so that only one thread can access it at a time.</a:t>
            </a:r>
          </a:p>
          <a:p>
            <a:pPr algn="just"/>
            <a:r>
              <a:rPr lang="en-US" sz="1800" b="1" dirty="0"/>
              <a:t>std::</a:t>
            </a:r>
            <a:r>
              <a:rPr lang="en-US" sz="1800" b="1" dirty="0" err="1"/>
              <a:t>recursive_mutex</a:t>
            </a:r>
            <a:r>
              <a:rPr lang="en-US" sz="1800" b="1" dirty="0"/>
              <a:t>: </a:t>
            </a:r>
            <a:r>
              <a:rPr lang="en-US" sz="1800" dirty="0"/>
              <a:t>A recursive mutex is similar to a mutex, but it allows the same thread to lock and unlock the mutex multiple times without causing a deadlock.</a:t>
            </a:r>
          </a:p>
          <a:p>
            <a:pPr algn="just"/>
            <a:r>
              <a:rPr lang="en-US" sz="1800" b="1" dirty="0"/>
              <a:t>std::</a:t>
            </a:r>
            <a:r>
              <a:rPr lang="en-US" sz="1800" b="1" dirty="0" err="1"/>
              <a:t>condition_variable</a:t>
            </a:r>
            <a:r>
              <a:rPr lang="en-US" sz="1800" b="1" dirty="0"/>
              <a:t>: </a:t>
            </a:r>
            <a:r>
              <a:rPr lang="en-US" sz="1800" dirty="0"/>
              <a:t>A condition variable is a synchronization primitive that can be used to block a thread until a specific condition is met. It allows a thread to wait for a signal from another thread before continuing execution.</a:t>
            </a:r>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a:xfrm>
            <a:off x="433403" y="1562684"/>
            <a:ext cx="7457150" cy="550863"/>
          </a:xfrm>
        </p:spPr>
        <p:txBody>
          <a:bodyPr/>
          <a:lstStyle/>
          <a:p>
            <a:r>
              <a:rPr lang="en-US" dirty="0"/>
              <a:t>Synchronization primitives in </a:t>
            </a:r>
            <a:r>
              <a:rPr lang="en-US" b="1" dirty="0"/>
              <a:t>standard</a:t>
            </a:r>
            <a:r>
              <a:rPr lang="en-US" dirty="0"/>
              <a:t> C++</a:t>
            </a:r>
          </a:p>
        </p:txBody>
      </p:sp>
    </p:spTree>
    <p:extLst>
      <p:ext uri="{BB962C8B-B14F-4D97-AF65-F5344CB8AC3E}">
        <p14:creationId xmlns:p14="http://schemas.microsoft.com/office/powerpoint/2010/main" val="26877088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3" name="Text Placeholder 2">
            <a:extLst>
              <a:ext uri="{FF2B5EF4-FFF2-40B4-BE49-F238E27FC236}">
                <a16:creationId xmlns:a16="http://schemas.microsoft.com/office/drawing/2014/main" id="{34F45E81-EB0A-9F4C-E27D-CAB3033893C6}"/>
              </a:ext>
            </a:extLst>
          </p:cNvPr>
          <p:cNvSpPr>
            <a:spLocks noGrp="1"/>
          </p:cNvSpPr>
          <p:nvPr>
            <p:ph type="body" idx="2"/>
          </p:nvPr>
        </p:nvSpPr>
        <p:spPr>
          <a:xfrm>
            <a:off x="433401" y="2071804"/>
            <a:ext cx="9039195" cy="3722822"/>
          </a:xfrm>
        </p:spPr>
        <p:txBody>
          <a:bodyPr/>
          <a:lstStyle/>
          <a:p>
            <a:pPr algn="just"/>
            <a:r>
              <a:rPr lang="en-US" sz="1800" b="1" dirty="0"/>
              <a:t>std::atomic: </a:t>
            </a:r>
            <a:r>
              <a:rPr lang="en-US" sz="1800" dirty="0"/>
              <a:t>An atomic variable is a type of variable that can be accessed atomically, without the need for locks or other synchronization primitives. It provides a way to perform simple operations, such as incrementing a counter, in a thread-safe manner.</a:t>
            </a:r>
          </a:p>
          <a:p>
            <a:pPr algn="just"/>
            <a:r>
              <a:rPr lang="en-US" sz="1800" b="1" dirty="0"/>
              <a:t>std::</a:t>
            </a:r>
            <a:r>
              <a:rPr lang="en-US" sz="1800" b="1" dirty="0" err="1"/>
              <a:t>atomic_flag</a:t>
            </a:r>
            <a:r>
              <a:rPr lang="en-US" sz="1800" b="1" dirty="0"/>
              <a:t>: </a:t>
            </a:r>
            <a:r>
              <a:rPr lang="en-US" sz="1800" dirty="0"/>
              <a:t>An atomic flag is a type of variable that can be used to implement a spinlock. It provides a way to perform simple operations, such as setting and clearing a flag, in a thread-safe manner.</a:t>
            </a:r>
          </a:p>
          <a:p>
            <a:pPr algn="just"/>
            <a:r>
              <a:rPr lang="en-US" sz="1800" b="1" dirty="0"/>
              <a:t>std::</a:t>
            </a:r>
            <a:r>
              <a:rPr lang="en-US" sz="1800" b="1" dirty="0" err="1"/>
              <a:t>once_flag</a:t>
            </a:r>
            <a:r>
              <a:rPr lang="en-US" sz="1800" b="1" dirty="0"/>
              <a:t>: </a:t>
            </a:r>
            <a:r>
              <a:rPr lang="en-US" sz="1800" dirty="0"/>
              <a:t>A once flag is a synchronization primitive that can be used to ensure that a specific function is called only once, regardless of how many threads try to call it.</a:t>
            </a:r>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a:xfrm>
            <a:off x="433403" y="1562684"/>
            <a:ext cx="7457150" cy="550863"/>
          </a:xfrm>
        </p:spPr>
        <p:txBody>
          <a:bodyPr/>
          <a:lstStyle/>
          <a:p>
            <a:r>
              <a:rPr lang="en-US" dirty="0"/>
              <a:t>Synchronization primitives in </a:t>
            </a:r>
            <a:r>
              <a:rPr lang="en-US" b="1" dirty="0"/>
              <a:t>standard</a:t>
            </a:r>
            <a:r>
              <a:rPr lang="en-US" dirty="0"/>
              <a:t> C++</a:t>
            </a:r>
          </a:p>
        </p:txBody>
      </p:sp>
    </p:spTree>
    <p:extLst>
      <p:ext uri="{BB962C8B-B14F-4D97-AF65-F5344CB8AC3E}">
        <p14:creationId xmlns:p14="http://schemas.microsoft.com/office/powerpoint/2010/main" val="279430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2E5F83-069B-6C0C-B84B-F3A0DF520CB9}"/>
              </a:ext>
            </a:extLst>
          </p:cNvPr>
          <p:cNvSpPr>
            <a:spLocks noGrp="1"/>
          </p:cNvSpPr>
          <p:nvPr>
            <p:ph type="body" idx="1"/>
          </p:nvPr>
        </p:nvSpPr>
        <p:spPr>
          <a:xfrm>
            <a:off x="433402" y="1562684"/>
            <a:ext cx="6213977" cy="550863"/>
          </a:xfrm>
        </p:spPr>
        <p:txBody>
          <a:bodyPr/>
          <a:lstStyle/>
          <a:p>
            <a:r>
              <a:rPr lang="en-US" dirty="0"/>
              <a:t>Materials</a:t>
            </a:r>
          </a:p>
        </p:txBody>
      </p:sp>
      <p:sp>
        <p:nvSpPr>
          <p:cNvPr id="3" name="Text Placeholder 2">
            <a:extLst>
              <a:ext uri="{FF2B5EF4-FFF2-40B4-BE49-F238E27FC236}">
                <a16:creationId xmlns:a16="http://schemas.microsoft.com/office/drawing/2014/main" id="{1B74A027-0194-B7A0-C223-B35E36C37013}"/>
              </a:ext>
            </a:extLst>
          </p:cNvPr>
          <p:cNvSpPr>
            <a:spLocks noGrp="1"/>
          </p:cNvSpPr>
          <p:nvPr>
            <p:ph type="body" idx="2"/>
          </p:nvPr>
        </p:nvSpPr>
        <p:spPr>
          <a:xfrm>
            <a:off x="433402" y="2113547"/>
            <a:ext cx="7970859" cy="3597477"/>
          </a:xfrm>
        </p:spPr>
        <p:txBody>
          <a:bodyPr/>
          <a:lstStyle/>
          <a:p>
            <a:pPr marL="0" marR="0">
              <a:lnSpc>
                <a:spcPct val="115000"/>
              </a:lnSpc>
              <a:spcBef>
                <a:spcPts val="0"/>
              </a:spcBef>
              <a:spcAft>
                <a:spcPts val="800"/>
              </a:spcAft>
            </a:pPr>
            <a:r>
              <a:rPr lang="en-US" sz="1800" i="1" dirty="0">
                <a:effectLst/>
                <a:latin typeface="Arial" panose="020B0604020202020204" pitchFamily="34" charset="0"/>
                <a:ea typeface="Arial" panose="020B0604020202020204" pitchFamily="34" charset="0"/>
              </a:rPr>
              <a:t>An Introduction to Computer Networks¶</a:t>
            </a:r>
            <a:r>
              <a:rPr lang="en-US" sz="1800" dirty="0">
                <a:effectLst/>
                <a:latin typeface="Arial" panose="020B0604020202020204" pitchFamily="34" charset="0"/>
                <a:ea typeface="Arial" panose="020B0604020202020204" pitchFamily="34" charset="0"/>
              </a:rPr>
              <a:t> by P. L. </a:t>
            </a:r>
            <a:r>
              <a:rPr lang="en-US" sz="1800" dirty="0" err="1">
                <a:effectLst/>
                <a:latin typeface="Arial" panose="020B0604020202020204" pitchFamily="34" charset="0"/>
                <a:ea typeface="Arial" panose="020B0604020202020204" pitchFamily="34" charset="0"/>
              </a:rPr>
              <a:t>Dordal</a:t>
            </a:r>
            <a:r>
              <a:rPr lang="en-US" sz="1800" dirty="0">
                <a:effectLst/>
                <a:latin typeface="Arial" panose="020B0604020202020204" pitchFamily="34" charset="0"/>
                <a:ea typeface="Arial" panose="020B0604020202020204" pitchFamily="34" charset="0"/>
              </a:rPr>
              <a:t> 2020 </a:t>
            </a:r>
            <a:r>
              <a:rPr lang="en-US" sz="1800" u="sng" dirty="0">
                <a:solidFill>
                  <a:srgbClr val="0000FF"/>
                </a:solidFill>
                <a:effectLst/>
                <a:latin typeface="Arial" panose="020B0604020202020204" pitchFamily="34" charset="0"/>
                <a:ea typeface="Arial" panose="020B0604020202020204" pitchFamily="34" charset="0"/>
                <a:hlinkClick r:id="rId2"/>
              </a:rPr>
              <a:t>http://intronetworks.cs.luc.edu/current1/ComputerNetworks.pdf</a:t>
            </a:r>
            <a:r>
              <a:rPr lang="en-US" sz="1800" dirty="0">
                <a:effectLst/>
                <a:latin typeface="Arial" panose="020B0604020202020204" pitchFamily="34" charset="0"/>
                <a:ea typeface="Arial" panose="020B0604020202020204" pitchFamily="34" charset="0"/>
              </a:rPr>
              <a:t>  </a:t>
            </a:r>
          </a:p>
          <a:p>
            <a:pPr marL="0" marR="0">
              <a:lnSpc>
                <a:spcPct val="115000"/>
              </a:lnSpc>
              <a:spcBef>
                <a:spcPts val="0"/>
              </a:spcBef>
              <a:spcAft>
                <a:spcPts val="800"/>
              </a:spcAft>
            </a:pPr>
            <a:r>
              <a:rPr lang="en-US" sz="1800" i="1" dirty="0">
                <a:effectLst/>
                <a:latin typeface="Arial" panose="020B0604020202020204" pitchFamily="34" charset="0"/>
                <a:ea typeface="Arial" panose="020B0604020202020204" pitchFamily="34" charset="0"/>
              </a:rPr>
              <a:t>C++ Concurrency in Action</a:t>
            </a:r>
            <a:r>
              <a:rPr lang="en-US" sz="1800" dirty="0">
                <a:effectLst/>
                <a:latin typeface="Arial" panose="020B0604020202020204" pitchFamily="34" charset="0"/>
                <a:ea typeface="Arial" panose="020B0604020202020204" pitchFamily="34" charset="0"/>
              </a:rPr>
              <a:t> A. Williams 2012 </a:t>
            </a:r>
            <a:r>
              <a:rPr lang="en-US" sz="1800" u="sng" dirty="0">
                <a:solidFill>
                  <a:srgbClr val="0000FF"/>
                </a:solidFill>
                <a:effectLst/>
                <a:latin typeface="Arial" panose="020B0604020202020204" pitchFamily="34" charset="0"/>
                <a:ea typeface="Arial" panose="020B0604020202020204" pitchFamily="34" charset="0"/>
                <a:hlinkClick r:id="rId3"/>
              </a:rPr>
              <a:t>https://www.bogotobogo.com/cplusplus/files/CplusplusConcurrencyInAction_PracticalMultithreading.pdf</a:t>
            </a:r>
            <a:r>
              <a:rPr lang="en-US" sz="1800" dirty="0">
                <a:effectLst/>
                <a:latin typeface="Arial" panose="020B0604020202020204" pitchFamily="34" charset="0"/>
                <a:ea typeface="Arial" panose="020B0604020202020204" pitchFamily="34" charset="0"/>
              </a:rPr>
              <a:t> </a:t>
            </a:r>
          </a:p>
          <a:p>
            <a:pPr marL="0">
              <a:lnSpc>
                <a:spcPct val="115000"/>
              </a:lnSpc>
              <a:spcBef>
                <a:spcPts val="0"/>
              </a:spcBef>
              <a:spcAft>
                <a:spcPts val="800"/>
              </a:spcAft>
            </a:pPr>
            <a:r>
              <a:rPr lang="uk-UA" sz="1800" u="none" strike="noStrike" dirty="0" err="1">
                <a:effectLst/>
                <a:latin typeface="Arial" panose="020B0604020202020204" pitchFamily="34" charset="0"/>
                <a:ea typeface="Arial" panose="020B0604020202020204" pitchFamily="34" charset="0"/>
              </a:rPr>
              <a:t>Game</a:t>
            </a:r>
            <a:r>
              <a:rPr lang="uk-UA" sz="1800" u="none" strike="noStrike" dirty="0">
                <a:effectLst/>
                <a:latin typeface="Arial" panose="020B0604020202020204" pitchFamily="34" charset="0"/>
                <a:ea typeface="Arial" panose="020B0604020202020204" pitchFamily="34" charset="0"/>
              </a:rPr>
              <a:t> </a:t>
            </a:r>
            <a:r>
              <a:rPr lang="uk-UA" sz="1800" u="none" strike="noStrike" dirty="0" err="1">
                <a:effectLst/>
                <a:latin typeface="Arial" panose="020B0604020202020204" pitchFamily="34" charset="0"/>
                <a:ea typeface="Arial" panose="020B0604020202020204" pitchFamily="34" charset="0"/>
              </a:rPr>
              <a:t>Engine</a:t>
            </a:r>
            <a:r>
              <a:rPr lang="uk-UA" sz="1800" u="none" strike="noStrike" dirty="0">
                <a:effectLst/>
                <a:latin typeface="Arial" panose="020B0604020202020204" pitchFamily="34" charset="0"/>
                <a:ea typeface="Arial" panose="020B0604020202020204" pitchFamily="34" charset="0"/>
              </a:rPr>
              <a:t> </a:t>
            </a:r>
            <a:r>
              <a:rPr lang="uk-UA" sz="1800" u="none" strike="noStrike" dirty="0" err="1">
                <a:effectLst/>
                <a:latin typeface="Arial" panose="020B0604020202020204" pitchFamily="34" charset="0"/>
                <a:ea typeface="Arial" panose="020B0604020202020204" pitchFamily="34" charset="0"/>
              </a:rPr>
              <a:t>Architecture</a:t>
            </a:r>
            <a:r>
              <a:rPr lang="uk-UA" sz="1800" u="none" strike="noStrike" dirty="0">
                <a:effectLst/>
                <a:latin typeface="Arial" panose="020B0604020202020204" pitchFamily="34" charset="0"/>
                <a:ea typeface="Arial" panose="020B0604020202020204" pitchFamily="34" charset="0"/>
              </a:rPr>
              <a:t> 3</a:t>
            </a:r>
            <a:r>
              <a:rPr lang="uk-UA" sz="1800" u="none" strike="noStrike" baseline="30000" dirty="0">
                <a:effectLst/>
                <a:latin typeface="Arial" panose="020B0604020202020204" pitchFamily="34" charset="0"/>
                <a:ea typeface="Arial" panose="020B0604020202020204" pitchFamily="34" charset="0"/>
              </a:rPr>
              <a:t>rd</a:t>
            </a:r>
            <a:r>
              <a:rPr lang="uk-UA" sz="1800" u="none" strike="noStrike" dirty="0">
                <a:effectLst/>
                <a:latin typeface="Arial" panose="020B0604020202020204" pitchFamily="34" charset="0"/>
                <a:ea typeface="Arial" panose="020B0604020202020204" pitchFamily="34" charset="0"/>
              </a:rPr>
              <a:t> </a:t>
            </a:r>
            <a:r>
              <a:rPr lang="uk-UA" sz="1800" u="none" strike="noStrike" dirty="0" err="1">
                <a:effectLst/>
                <a:latin typeface="Arial" panose="020B0604020202020204" pitchFamily="34" charset="0"/>
                <a:ea typeface="Arial" panose="020B0604020202020204" pitchFamily="34" charset="0"/>
              </a:rPr>
              <a:t>edition</a:t>
            </a:r>
            <a:r>
              <a:rPr lang="uk-UA" sz="1800" u="none" strike="noStrike" dirty="0">
                <a:effectLst/>
                <a:latin typeface="Arial" panose="020B0604020202020204" pitchFamily="34" charset="0"/>
                <a:ea typeface="Arial" panose="020B0604020202020204" pitchFamily="34" charset="0"/>
              </a:rPr>
              <a:t> 2018 </a:t>
            </a:r>
            <a:r>
              <a:rPr lang="uk-UA" sz="1800" u="none" strike="noStrike" dirty="0" err="1">
                <a:effectLst/>
                <a:latin typeface="Arial" panose="020B0604020202020204" pitchFamily="34" charset="0"/>
                <a:ea typeface="Arial" panose="020B0604020202020204" pitchFamily="34" charset="0"/>
              </a:rPr>
              <a:t>by</a:t>
            </a:r>
            <a:r>
              <a:rPr lang="uk-UA" sz="1800" u="none" strike="noStrike" dirty="0">
                <a:effectLst/>
                <a:latin typeface="Arial" panose="020B0604020202020204" pitchFamily="34" charset="0"/>
                <a:ea typeface="Arial" panose="020B0604020202020204" pitchFamily="34" charset="0"/>
              </a:rPr>
              <a:t> </a:t>
            </a:r>
            <a:r>
              <a:rPr lang="uk-UA" sz="1800" u="none" strike="noStrike" dirty="0" err="1">
                <a:effectLst/>
                <a:latin typeface="Arial" panose="020B0604020202020204" pitchFamily="34" charset="0"/>
                <a:ea typeface="Arial" panose="020B0604020202020204" pitchFamily="34" charset="0"/>
              </a:rPr>
              <a:t>Jason</a:t>
            </a:r>
            <a:r>
              <a:rPr lang="uk-UA" sz="1800" u="none" strike="noStrike" dirty="0">
                <a:effectLst/>
                <a:latin typeface="Arial" panose="020B0604020202020204" pitchFamily="34" charset="0"/>
                <a:ea typeface="Arial" panose="020B0604020202020204" pitchFamily="34" charset="0"/>
              </a:rPr>
              <a:t> </a:t>
            </a:r>
            <a:r>
              <a:rPr lang="uk-UA" sz="1800" u="none" strike="noStrike" dirty="0" err="1">
                <a:effectLst/>
                <a:latin typeface="Arial" panose="020B0604020202020204" pitchFamily="34" charset="0"/>
                <a:ea typeface="Arial" panose="020B0604020202020204" pitchFamily="34" charset="0"/>
              </a:rPr>
              <a:t>Gregory</a:t>
            </a:r>
            <a:r>
              <a:rPr lang="uk-UA" sz="1800" u="none" strike="noStrike" dirty="0">
                <a:effectLst/>
                <a:latin typeface="Arial" panose="020B0604020202020204" pitchFamily="34" charset="0"/>
                <a:ea typeface="Arial" panose="020B0604020202020204" pitchFamily="34" charset="0"/>
              </a:rPr>
              <a:t> – </a:t>
            </a:r>
            <a:r>
              <a:rPr lang="uk-UA" sz="1800" u="none" strike="noStrike" dirty="0" err="1">
                <a:effectLst/>
                <a:latin typeface="Arial" panose="020B0604020202020204" pitchFamily="34" charset="0"/>
                <a:ea typeface="Arial" panose="020B0604020202020204" pitchFamily="34" charset="0"/>
              </a:rPr>
              <a:t>Chapter</a:t>
            </a:r>
            <a:r>
              <a:rPr lang="uk-UA" sz="1800" u="none" strike="noStrike" dirty="0">
                <a:effectLst/>
                <a:latin typeface="Arial" panose="020B0604020202020204" pitchFamily="34" charset="0"/>
                <a:ea typeface="Arial" panose="020B0604020202020204" pitchFamily="34" charset="0"/>
              </a:rPr>
              <a:t> 4</a:t>
            </a:r>
            <a:br>
              <a:rPr lang="en-US" sz="1800" dirty="0">
                <a:latin typeface="Arial" panose="020B0604020202020204" pitchFamily="34" charset="0"/>
                <a:ea typeface="Arial" panose="020B0604020202020204" pitchFamily="34" charset="0"/>
              </a:rPr>
            </a:br>
            <a:r>
              <a:rPr lang="en-US" sz="1800" dirty="0">
                <a:latin typeface="Arial" panose="020B0604020202020204" pitchFamily="34" charset="0"/>
                <a:ea typeface="Arial" panose="020B0604020202020204" pitchFamily="34" charset="0"/>
              </a:rPr>
              <a:t>Official OS and C++ documentation.</a:t>
            </a:r>
          </a:p>
          <a:p>
            <a:pPr marL="57150" marR="0" indent="-285750">
              <a:lnSpc>
                <a:spcPct val="115000"/>
              </a:lnSpc>
              <a:spcBef>
                <a:spcPts val="0"/>
              </a:spcBef>
              <a:spcAft>
                <a:spcPts val="800"/>
              </a:spcAft>
              <a:buFont typeface="Arial" panose="020B0604020202020204" pitchFamily="34" charset="0"/>
              <a:buChar char="•"/>
            </a:pPr>
            <a:r>
              <a:rPr lang="en-US" sz="1800" dirty="0">
                <a:latin typeface="Arial" panose="020B0604020202020204" pitchFamily="34" charset="0"/>
                <a:ea typeface="Arial" panose="020B0604020202020204" pitchFamily="34" charset="0"/>
                <a:hlinkClick r:id="rId4"/>
              </a:rPr>
              <a:t>https://learn.microsoft.com</a:t>
            </a:r>
            <a:r>
              <a:rPr lang="en-US" sz="1800" dirty="0">
                <a:latin typeface="Arial" panose="020B0604020202020204" pitchFamily="34" charset="0"/>
                <a:ea typeface="Arial" panose="020B0604020202020204" pitchFamily="34" charset="0"/>
              </a:rPr>
              <a:t> </a:t>
            </a:r>
          </a:p>
          <a:p>
            <a:pPr marL="57150" marR="0" indent="-285750">
              <a:lnSpc>
                <a:spcPct val="115000"/>
              </a:lnSpc>
              <a:spcBef>
                <a:spcPts val="0"/>
              </a:spcBef>
              <a:spcAft>
                <a:spcPts val="800"/>
              </a:spcAft>
              <a:buFont typeface="Arial" panose="020B0604020202020204" pitchFamily="34" charset="0"/>
              <a:buChar char="•"/>
            </a:pPr>
            <a:r>
              <a:rPr lang="en-US" sz="1800" dirty="0">
                <a:effectLst/>
                <a:latin typeface="Arial" panose="020B0604020202020204" pitchFamily="34" charset="0"/>
                <a:ea typeface="Arial" panose="020B0604020202020204" pitchFamily="34" charset="0"/>
                <a:hlinkClick r:id="rId5"/>
              </a:rPr>
              <a:t>https://cplusplus.com/</a:t>
            </a:r>
            <a:r>
              <a:rPr lang="en-US" sz="1800" dirty="0">
                <a:effectLst/>
                <a:latin typeface="Arial" panose="020B0604020202020204" pitchFamily="34" charset="0"/>
                <a:ea typeface="Arial" panose="020B0604020202020204" pitchFamily="34" charset="0"/>
              </a:rPr>
              <a:t> </a:t>
            </a:r>
          </a:p>
        </p:txBody>
      </p:sp>
      <p:sp>
        <p:nvSpPr>
          <p:cNvPr id="5" name="Google Shape;84;p3">
            <a:extLst>
              <a:ext uri="{FF2B5EF4-FFF2-40B4-BE49-F238E27FC236}">
                <a16:creationId xmlns:a16="http://schemas.microsoft.com/office/drawing/2014/main" id="{FE76CE61-FF95-D963-9B30-5C8B6E8CC703}"/>
              </a:ext>
            </a:extLst>
          </p:cNvPr>
          <p:cNvSpPr txBox="1">
            <a:spLocks noGrp="1"/>
          </p:cNvSpPr>
          <p:nvPr>
            <p:ph type="body" idx="3"/>
          </p:nvPr>
        </p:nvSpPr>
        <p:spPr>
          <a:xfrm>
            <a:off x="465138" y="436590"/>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Object-Oriented Programming and Design</a:t>
            </a:r>
            <a:endParaRPr dirty="0"/>
          </a:p>
        </p:txBody>
      </p:sp>
    </p:spTree>
    <p:extLst>
      <p:ext uri="{BB962C8B-B14F-4D97-AF65-F5344CB8AC3E}">
        <p14:creationId xmlns:p14="http://schemas.microsoft.com/office/powerpoint/2010/main" val="307915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3" name="Text Placeholder 2">
            <a:extLst>
              <a:ext uri="{FF2B5EF4-FFF2-40B4-BE49-F238E27FC236}">
                <a16:creationId xmlns:a16="http://schemas.microsoft.com/office/drawing/2014/main" id="{34F45E81-EB0A-9F4C-E27D-CAB3033893C6}"/>
              </a:ext>
            </a:extLst>
          </p:cNvPr>
          <p:cNvSpPr>
            <a:spLocks noGrp="1"/>
          </p:cNvSpPr>
          <p:nvPr>
            <p:ph type="body" idx="2"/>
          </p:nvPr>
        </p:nvSpPr>
        <p:spPr>
          <a:xfrm>
            <a:off x="433401" y="2071804"/>
            <a:ext cx="9039195" cy="3722822"/>
          </a:xfrm>
        </p:spPr>
        <p:txBody>
          <a:bodyPr/>
          <a:lstStyle/>
          <a:p>
            <a:pPr algn="just"/>
            <a:r>
              <a:rPr lang="en-US" sz="1800" b="1" dirty="0"/>
              <a:t>std::</a:t>
            </a:r>
            <a:r>
              <a:rPr lang="en-US" sz="1800" b="1" dirty="0" err="1"/>
              <a:t>lock_guard</a:t>
            </a:r>
            <a:r>
              <a:rPr lang="en-US" sz="1800" b="1" dirty="0"/>
              <a:t>: </a:t>
            </a:r>
            <a:r>
              <a:rPr lang="en-US" sz="1800" dirty="0"/>
              <a:t>A lock guard is a class that can be used to acquire and release a mutex automatically. It provides a way to ensure that a mutex is released when a block of code is exited, even if an exception is thrown.</a:t>
            </a:r>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a:xfrm>
            <a:off x="433403" y="1562684"/>
            <a:ext cx="7457150" cy="550863"/>
          </a:xfrm>
        </p:spPr>
        <p:txBody>
          <a:bodyPr/>
          <a:lstStyle/>
          <a:p>
            <a:r>
              <a:rPr lang="en-US" dirty="0"/>
              <a:t>Synchronization primitives in </a:t>
            </a:r>
            <a:r>
              <a:rPr lang="en-US" b="1" dirty="0"/>
              <a:t>standard</a:t>
            </a:r>
            <a:r>
              <a:rPr lang="en-US" dirty="0"/>
              <a:t> C++</a:t>
            </a:r>
          </a:p>
        </p:txBody>
      </p:sp>
    </p:spTree>
    <p:extLst>
      <p:ext uri="{BB962C8B-B14F-4D97-AF65-F5344CB8AC3E}">
        <p14:creationId xmlns:p14="http://schemas.microsoft.com/office/powerpoint/2010/main" val="26402848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3" name="Text Placeholder 2">
            <a:extLst>
              <a:ext uri="{FF2B5EF4-FFF2-40B4-BE49-F238E27FC236}">
                <a16:creationId xmlns:a16="http://schemas.microsoft.com/office/drawing/2014/main" id="{34F45E81-EB0A-9F4C-E27D-CAB3033893C6}"/>
              </a:ext>
            </a:extLst>
          </p:cNvPr>
          <p:cNvSpPr>
            <a:spLocks noGrp="1"/>
          </p:cNvSpPr>
          <p:nvPr>
            <p:ph type="body" idx="2"/>
          </p:nvPr>
        </p:nvSpPr>
        <p:spPr>
          <a:xfrm>
            <a:off x="433401" y="2071803"/>
            <a:ext cx="9039195" cy="3597477"/>
          </a:xfrm>
        </p:spPr>
        <p:txBody>
          <a:bodyPr/>
          <a:lstStyle/>
          <a:p>
            <a:pPr algn="just"/>
            <a:r>
              <a:rPr lang="en-US" sz="1800" dirty="0"/>
              <a:t>A </a:t>
            </a:r>
            <a:r>
              <a:rPr lang="en-US" sz="1800" b="1" dirty="0"/>
              <a:t>mutex</a:t>
            </a:r>
            <a:r>
              <a:rPr lang="en-US" sz="1800" dirty="0"/>
              <a:t> (short for mutual exclusion) is a synchronization primitive that allows multiple threads to access a shared resource in a mutually exclusive manner. Its purpose is to ensure that only one thread can access the shared resource (e.g., a critical section of code, a shared variable, or a shared data structure) at a time, while all other threads are blocked until the mutex is released.</a:t>
            </a:r>
          </a:p>
          <a:p>
            <a:pPr algn="just"/>
            <a:r>
              <a:rPr lang="en-US" sz="1800" dirty="0"/>
              <a:t>In C++, a mutex can be created using the std::mutex class, which provides two main methods: lock() and unlock().</a:t>
            </a:r>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p:txBody>
          <a:bodyPr/>
          <a:lstStyle/>
          <a:p>
            <a:r>
              <a:rPr lang="en-US" dirty="0"/>
              <a:t>Mutex</a:t>
            </a:r>
          </a:p>
        </p:txBody>
      </p:sp>
    </p:spTree>
    <p:extLst>
      <p:ext uri="{BB962C8B-B14F-4D97-AF65-F5344CB8AC3E}">
        <p14:creationId xmlns:p14="http://schemas.microsoft.com/office/powerpoint/2010/main" val="37981251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p:txBody>
          <a:bodyPr/>
          <a:lstStyle/>
          <a:p>
            <a:r>
              <a:rPr lang="en-US" dirty="0"/>
              <a:t>Mutex</a:t>
            </a:r>
          </a:p>
        </p:txBody>
      </p:sp>
      <p:sp>
        <p:nvSpPr>
          <p:cNvPr id="7" name="TextBox 6">
            <a:extLst>
              <a:ext uri="{FF2B5EF4-FFF2-40B4-BE49-F238E27FC236}">
                <a16:creationId xmlns:a16="http://schemas.microsoft.com/office/drawing/2014/main" id="{1F3B520D-772C-4515-8A98-F1066F0A9A76}"/>
              </a:ext>
            </a:extLst>
          </p:cNvPr>
          <p:cNvSpPr txBox="1"/>
          <p:nvPr/>
        </p:nvSpPr>
        <p:spPr>
          <a:xfrm>
            <a:off x="2913834" y="1205232"/>
            <a:ext cx="5665088" cy="5909310"/>
          </a:xfrm>
          <a:prstGeom prst="rect">
            <a:avLst/>
          </a:prstGeom>
          <a:noFill/>
        </p:spPr>
        <p:txBody>
          <a:bodyPr wrap="square">
            <a:spAutoFit/>
          </a:bodyPr>
          <a:lstStyle/>
          <a:p>
            <a:r>
              <a:rPr lang="en-US" b="1" dirty="0"/>
              <a:t>#include &lt;iostream&gt;</a:t>
            </a:r>
          </a:p>
          <a:p>
            <a:r>
              <a:rPr lang="en-US" b="1" dirty="0"/>
              <a:t>#include &lt;thread&gt;</a:t>
            </a:r>
          </a:p>
          <a:p>
            <a:r>
              <a:rPr lang="en-US" b="1" dirty="0">
                <a:solidFill>
                  <a:srgbClr val="FF0000"/>
                </a:solidFill>
              </a:rPr>
              <a:t>#include &lt;mutex&gt;</a:t>
            </a:r>
          </a:p>
          <a:p>
            <a:endParaRPr lang="en-US" b="1" dirty="0"/>
          </a:p>
          <a:p>
            <a:r>
              <a:rPr lang="en-US" b="1" dirty="0">
                <a:solidFill>
                  <a:srgbClr val="FF0000"/>
                </a:solidFill>
              </a:rPr>
              <a:t>std::mutex </a:t>
            </a:r>
            <a:r>
              <a:rPr lang="en-US" b="1" dirty="0" err="1">
                <a:solidFill>
                  <a:srgbClr val="FF0000"/>
                </a:solidFill>
              </a:rPr>
              <a:t>mtx</a:t>
            </a:r>
            <a:r>
              <a:rPr lang="en-US" b="1" dirty="0">
                <a:solidFill>
                  <a:srgbClr val="FF0000"/>
                </a:solidFill>
              </a:rPr>
              <a:t>; // create a mutex</a:t>
            </a:r>
          </a:p>
          <a:p>
            <a:r>
              <a:rPr lang="en-US" b="1" dirty="0"/>
              <a:t>int counter = 0;</a:t>
            </a:r>
          </a:p>
          <a:p>
            <a:endParaRPr lang="en-US" b="1" dirty="0"/>
          </a:p>
          <a:p>
            <a:r>
              <a:rPr lang="en-US" b="1" dirty="0"/>
              <a:t>void increment() {</a:t>
            </a:r>
          </a:p>
          <a:p>
            <a:r>
              <a:rPr lang="en-US" b="1" dirty="0"/>
              <a:t>    for (int </a:t>
            </a:r>
            <a:r>
              <a:rPr lang="en-US" b="1" dirty="0" err="1"/>
              <a:t>i</a:t>
            </a:r>
            <a:r>
              <a:rPr lang="en-US" b="1" dirty="0"/>
              <a:t> = 0; </a:t>
            </a:r>
            <a:r>
              <a:rPr lang="en-US" b="1" dirty="0" err="1"/>
              <a:t>i</a:t>
            </a:r>
            <a:r>
              <a:rPr lang="en-US" b="1" dirty="0"/>
              <a:t> &lt; 1000000; </a:t>
            </a:r>
            <a:r>
              <a:rPr lang="en-US" b="1" dirty="0" err="1"/>
              <a:t>i</a:t>
            </a:r>
            <a:r>
              <a:rPr lang="en-US" b="1" dirty="0"/>
              <a:t>++) {</a:t>
            </a:r>
          </a:p>
          <a:p>
            <a:r>
              <a:rPr lang="en-US" b="1" dirty="0">
                <a:solidFill>
                  <a:srgbClr val="FF0000"/>
                </a:solidFill>
              </a:rPr>
              <a:t>        </a:t>
            </a:r>
            <a:r>
              <a:rPr lang="en-US" b="1" dirty="0" err="1">
                <a:solidFill>
                  <a:srgbClr val="FF0000"/>
                </a:solidFill>
              </a:rPr>
              <a:t>mtx.lock</a:t>
            </a:r>
            <a:r>
              <a:rPr lang="en-US" b="1" dirty="0">
                <a:solidFill>
                  <a:srgbClr val="FF0000"/>
                </a:solidFill>
              </a:rPr>
              <a:t>(); // acquire the lock</a:t>
            </a:r>
          </a:p>
          <a:p>
            <a:r>
              <a:rPr lang="en-US" b="1" dirty="0"/>
              <a:t>        counter++;</a:t>
            </a:r>
          </a:p>
          <a:p>
            <a:r>
              <a:rPr lang="en-US" b="1" dirty="0">
                <a:solidFill>
                  <a:srgbClr val="FF0000"/>
                </a:solidFill>
              </a:rPr>
              <a:t>        </a:t>
            </a:r>
            <a:r>
              <a:rPr lang="en-US" b="1" dirty="0" err="1">
                <a:solidFill>
                  <a:srgbClr val="FF0000"/>
                </a:solidFill>
              </a:rPr>
              <a:t>mtx.unlock</a:t>
            </a:r>
            <a:r>
              <a:rPr lang="en-US" b="1" dirty="0">
                <a:solidFill>
                  <a:srgbClr val="FF0000"/>
                </a:solidFill>
              </a:rPr>
              <a:t>(); // release the lock</a:t>
            </a:r>
          </a:p>
          <a:p>
            <a:r>
              <a:rPr lang="en-US" b="1" dirty="0"/>
              <a:t>    }</a:t>
            </a:r>
          </a:p>
          <a:p>
            <a:r>
              <a:rPr lang="en-US" b="1" dirty="0"/>
              <a:t>}</a:t>
            </a:r>
          </a:p>
          <a:p>
            <a:endParaRPr lang="en-US" b="1" dirty="0"/>
          </a:p>
          <a:p>
            <a:r>
              <a:rPr lang="en-US" b="1" dirty="0"/>
              <a:t>int main() {</a:t>
            </a:r>
          </a:p>
          <a:p>
            <a:r>
              <a:rPr lang="en-US" b="1" dirty="0"/>
              <a:t>    std::thread t1(increment);</a:t>
            </a:r>
          </a:p>
          <a:p>
            <a:r>
              <a:rPr lang="en-US" b="1" dirty="0"/>
              <a:t>    std::thread t2(increment);</a:t>
            </a:r>
          </a:p>
          <a:p>
            <a:endParaRPr lang="en-US" b="1" dirty="0"/>
          </a:p>
          <a:p>
            <a:r>
              <a:rPr lang="en-US" b="1" dirty="0"/>
              <a:t>    t1.join();</a:t>
            </a:r>
          </a:p>
          <a:p>
            <a:r>
              <a:rPr lang="en-US" b="1" dirty="0"/>
              <a:t>    t2.join();</a:t>
            </a:r>
          </a:p>
          <a:p>
            <a:endParaRPr lang="en-US" b="1" dirty="0"/>
          </a:p>
          <a:p>
            <a:r>
              <a:rPr lang="en-US" b="1" dirty="0"/>
              <a:t>    std::</a:t>
            </a:r>
            <a:r>
              <a:rPr lang="en-US" b="1" dirty="0" err="1"/>
              <a:t>cout</a:t>
            </a:r>
            <a:r>
              <a:rPr lang="en-US" b="1" dirty="0"/>
              <a:t> &lt;&lt; "Counter value: " &lt;&lt; counter &lt;&lt; std::</a:t>
            </a:r>
            <a:r>
              <a:rPr lang="en-US" b="1" dirty="0" err="1"/>
              <a:t>endl</a:t>
            </a:r>
            <a:r>
              <a:rPr lang="en-US" b="1" dirty="0"/>
              <a:t>;</a:t>
            </a:r>
          </a:p>
          <a:p>
            <a:endParaRPr lang="en-US" b="1" dirty="0"/>
          </a:p>
          <a:p>
            <a:r>
              <a:rPr lang="en-US" b="1" dirty="0"/>
              <a:t>    return 0;</a:t>
            </a:r>
          </a:p>
          <a:p>
            <a:r>
              <a:rPr lang="en-US" b="1" dirty="0"/>
              <a:t>}</a:t>
            </a:r>
          </a:p>
        </p:txBody>
      </p:sp>
    </p:spTree>
    <p:extLst>
      <p:ext uri="{BB962C8B-B14F-4D97-AF65-F5344CB8AC3E}">
        <p14:creationId xmlns:p14="http://schemas.microsoft.com/office/powerpoint/2010/main" val="14371886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3" name="Text Placeholder 2">
            <a:extLst>
              <a:ext uri="{FF2B5EF4-FFF2-40B4-BE49-F238E27FC236}">
                <a16:creationId xmlns:a16="http://schemas.microsoft.com/office/drawing/2014/main" id="{34F45E81-EB0A-9F4C-E27D-CAB3033893C6}"/>
              </a:ext>
            </a:extLst>
          </p:cNvPr>
          <p:cNvSpPr>
            <a:spLocks noGrp="1"/>
          </p:cNvSpPr>
          <p:nvPr>
            <p:ph type="body" idx="2"/>
          </p:nvPr>
        </p:nvSpPr>
        <p:spPr>
          <a:xfrm>
            <a:off x="433401" y="2071803"/>
            <a:ext cx="9039195" cy="3597477"/>
          </a:xfrm>
        </p:spPr>
        <p:txBody>
          <a:bodyPr/>
          <a:lstStyle/>
          <a:p>
            <a:pPr algn="just"/>
            <a:r>
              <a:rPr lang="en-US" sz="1800" dirty="0"/>
              <a:t>Read </a:t>
            </a:r>
            <a:r>
              <a:rPr lang="en-US" sz="1800" b="1" dirty="0"/>
              <a:t>section 4.5</a:t>
            </a:r>
            <a:r>
              <a:rPr lang="en-US" sz="1800" dirty="0"/>
              <a:t> in Game Engine Development:</a:t>
            </a:r>
          </a:p>
          <a:p>
            <a:pPr algn="just"/>
            <a:endParaRPr lang="en-US" sz="1800" dirty="0"/>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p:txBody>
          <a:bodyPr/>
          <a:lstStyle/>
          <a:p>
            <a:r>
              <a:rPr lang="en-US" dirty="0"/>
              <a:t>Homework</a:t>
            </a:r>
          </a:p>
        </p:txBody>
      </p:sp>
      <p:pic>
        <p:nvPicPr>
          <p:cNvPr id="4" name="Picture 3">
            <a:extLst>
              <a:ext uri="{FF2B5EF4-FFF2-40B4-BE49-F238E27FC236}">
                <a16:creationId xmlns:a16="http://schemas.microsoft.com/office/drawing/2014/main" id="{E96FFEAA-BF25-5F69-1F1F-1F453E5EF25A}"/>
              </a:ext>
            </a:extLst>
          </p:cNvPr>
          <p:cNvPicPr>
            <a:picLocks noChangeAspect="1"/>
          </p:cNvPicPr>
          <p:nvPr/>
        </p:nvPicPr>
        <p:blipFill>
          <a:blip r:embed="rId3"/>
          <a:stretch>
            <a:fillRect/>
          </a:stretch>
        </p:blipFill>
        <p:spPr>
          <a:xfrm>
            <a:off x="465138" y="2622666"/>
            <a:ext cx="5524696" cy="588523"/>
          </a:xfrm>
          <a:prstGeom prst="rect">
            <a:avLst/>
          </a:prstGeom>
        </p:spPr>
      </p:pic>
    </p:spTree>
    <p:extLst>
      <p:ext uri="{BB962C8B-B14F-4D97-AF65-F5344CB8AC3E}">
        <p14:creationId xmlns:p14="http://schemas.microsoft.com/office/powerpoint/2010/main" val="19677948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3" name="Text Placeholder 2">
            <a:extLst>
              <a:ext uri="{FF2B5EF4-FFF2-40B4-BE49-F238E27FC236}">
                <a16:creationId xmlns:a16="http://schemas.microsoft.com/office/drawing/2014/main" id="{34F45E81-EB0A-9F4C-E27D-CAB3033893C6}"/>
              </a:ext>
            </a:extLst>
          </p:cNvPr>
          <p:cNvSpPr>
            <a:spLocks noGrp="1"/>
          </p:cNvSpPr>
          <p:nvPr>
            <p:ph type="body" idx="2"/>
          </p:nvPr>
        </p:nvSpPr>
        <p:spPr>
          <a:xfrm>
            <a:off x="433401" y="2071803"/>
            <a:ext cx="9039195" cy="3597477"/>
          </a:xfrm>
        </p:spPr>
        <p:txBody>
          <a:bodyPr/>
          <a:lstStyle/>
          <a:p>
            <a:pPr algn="just"/>
            <a:r>
              <a:rPr lang="en-US" sz="1800" b="1" dirty="0"/>
              <a:t>Task</a:t>
            </a:r>
            <a:r>
              <a:rPr lang="en-US" sz="1800" dirty="0"/>
              <a:t>: implement a RAII mechanism to control mutex releasing.</a:t>
            </a:r>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p:txBody>
          <a:bodyPr/>
          <a:lstStyle/>
          <a:p>
            <a:r>
              <a:rPr lang="en-US" dirty="0"/>
              <a:t>RAII for std::</a:t>
            </a:r>
            <a:r>
              <a:rPr lang="en-US" dirty="0" err="1"/>
              <a:t>lock_guard</a:t>
            </a:r>
            <a:endParaRPr lang="en-US" dirty="0"/>
          </a:p>
        </p:txBody>
      </p:sp>
      <p:sp>
        <p:nvSpPr>
          <p:cNvPr id="6" name="TextBox 5">
            <a:extLst>
              <a:ext uri="{FF2B5EF4-FFF2-40B4-BE49-F238E27FC236}">
                <a16:creationId xmlns:a16="http://schemas.microsoft.com/office/drawing/2014/main" id="{9E13A148-D1C1-0B8C-C65B-CE3303D4C3C1}"/>
              </a:ext>
            </a:extLst>
          </p:cNvPr>
          <p:cNvSpPr txBox="1"/>
          <p:nvPr/>
        </p:nvSpPr>
        <p:spPr>
          <a:xfrm>
            <a:off x="2979506" y="3069856"/>
            <a:ext cx="4952144" cy="3108543"/>
          </a:xfrm>
          <a:prstGeom prst="rect">
            <a:avLst/>
          </a:prstGeom>
          <a:noFill/>
        </p:spPr>
        <p:txBody>
          <a:bodyPr wrap="square">
            <a:spAutoFit/>
          </a:bodyPr>
          <a:lstStyle/>
          <a:p>
            <a:r>
              <a:rPr lang="en-US" sz="1400" dirty="0">
                <a:solidFill>
                  <a:srgbClr val="808080"/>
                </a:solidFill>
                <a:latin typeface="Consolas" panose="020B0609020204030204" pitchFamily="49" charset="0"/>
              </a:rPr>
              <a:t>#include</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&lt;mutex&gt;</a:t>
            </a:r>
            <a:endParaRPr lang="en-US" sz="1400" dirty="0">
              <a:solidFill>
                <a:srgbClr val="000000"/>
              </a:solidFill>
              <a:latin typeface="Consolas" panose="020B0609020204030204" pitchFamily="49" charset="0"/>
            </a:endParaRPr>
          </a:p>
          <a:p>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MutexRAII</a:t>
            </a:r>
            <a:r>
              <a:rPr lang="en-US" sz="1400" dirty="0">
                <a:solidFill>
                  <a:srgbClr val="000000"/>
                </a:solidFill>
                <a:latin typeface="Consolas" panose="020B0609020204030204" pitchFamily="49" charset="0"/>
              </a:rPr>
              <a:t> {</a:t>
            </a:r>
          </a:p>
          <a:p>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MutexRAII</a:t>
            </a:r>
            <a:r>
              <a:rPr lang="en-US" sz="1400" dirty="0">
                <a:solidFill>
                  <a:srgbClr val="000000"/>
                </a:solidFill>
                <a:latin typeface="Consolas" panose="020B0609020204030204" pitchFamily="49" charset="0"/>
              </a:rPr>
              <a:t>(std::mutex&amp; mutex) : mutex_(mutex)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mutex_.lock</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MutexRAII</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mutex_.unlock</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p>
          <a:p>
            <a:r>
              <a:rPr lang="en-US" sz="1400" dirty="0">
                <a:solidFill>
                  <a:srgbClr val="0000FF"/>
                </a:solidFill>
                <a:latin typeface="Consolas" panose="020B0609020204030204" pitchFamily="49" charset="0"/>
              </a:rPr>
              <a:t>private</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std::mutex&amp; mutex_;</a:t>
            </a:r>
          </a:p>
          <a:p>
            <a:r>
              <a:rPr lang="en-US" sz="1400"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2887881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3" name="Text Placeholder 2">
            <a:extLst>
              <a:ext uri="{FF2B5EF4-FFF2-40B4-BE49-F238E27FC236}">
                <a16:creationId xmlns:a16="http://schemas.microsoft.com/office/drawing/2014/main" id="{34F45E81-EB0A-9F4C-E27D-CAB3033893C6}"/>
              </a:ext>
            </a:extLst>
          </p:cNvPr>
          <p:cNvSpPr>
            <a:spLocks noGrp="1"/>
          </p:cNvSpPr>
          <p:nvPr>
            <p:ph type="body" idx="2"/>
          </p:nvPr>
        </p:nvSpPr>
        <p:spPr>
          <a:xfrm>
            <a:off x="433401" y="2071803"/>
            <a:ext cx="9039195" cy="3597477"/>
          </a:xfrm>
        </p:spPr>
        <p:txBody>
          <a:bodyPr/>
          <a:lstStyle/>
          <a:p>
            <a:pPr algn="just"/>
            <a:r>
              <a:rPr lang="en-US" sz="1800" dirty="0"/>
              <a:t>A </a:t>
            </a:r>
            <a:r>
              <a:rPr lang="en-US" sz="1800" b="1" dirty="0"/>
              <a:t>monitor</a:t>
            </a:r>
            <a:r>
              <a:rPr lang="en-US" sz="1800" dirty="0"/>
              <a:t> is a term that refers to an object whose methods can be used safely in a parallel environment.</a:t>
            </a:r>
          </a:p>
          <a:p>
            <a:pPr algn="just"/>
            <a:r>
              <a:rPr lang="en-US" sz="1800" dirty="0"/>
              <a:t>When one of the monitor methods is executed, all other attempts to call other methods of the same monitor are blocked.</a:t>
            </a:r>
          </a:p>
          <a:p>
            <a:pPr algn="just"/>
            <a:r>
              <a:rPr lang="en-US" sz="1800" dirty="0"/>
              <a:t>Enforcement of such a rule must be implemented by a runtime that supports the concept of monitors.</a:t>
            </a:r>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p:txBody>
          <a:bodyPr/>
          <a:lstStyle/>
          <a:p>
            <a:r>
              <a:rPr lang="en-US" dirty="0"/>
              <a:t>Monitors</a:t>
            </a:r>
          </a:p>
        </p:txBody>
      </p:sp>
    </p:spTree>
    <p:extLst>
      <p:ext uri="{BB962C8B-B14F-4D97-AF65-F5344CB8AC3E}">
        <p14:creationId xmlns:p14="http://schemas.microsoft.com/office/powerpoint/2010/main" val="23263093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3" name="Text Placeholder 2">
            <a:extLst>
              <a:ext uri="{FF2B5EF4-FFF2-40B4-BE49-F238E27FC236}">
                <a16:creationId xmlns:a16="http://schemas.microsoft.com/office/drawing/2014/main" id="{34F45E81-EB0A-9F4C-E27D-CAB3033893C6}"/>
              </a:ext>
            </a:extLst>
          </p:cNvPr>
          <p:cNvSpPr>
            <a:spLocks noGrp="1"/>
          </p:cNvSpPr>
          <p:nvPr>
            <p:ph type="body" idx="2"/>
          </p:nvPr>
        </p:nvSpPr>
        <p:spPr>
          <a:xfrm>
            <a:off x="433401" y="2071803"/>
            <a:ext cx="9039195" cy="3597477"/>
          </a:xfrm>
        </p:spPr>
        <p:txBody>
          <a:bodyPr/>
          <a:lstStyle/>
          <a:p>
            <a:pPr algn="just"/>
            <a:r>
              <a:rPr lang="en-US" sz="1800" dirty="0"/>
              <a:t>In addition to interlocking methods, another important property of the monitor is its isolation from other parts of the program code:</a:t>
            </a:r>
          </a:p>
          <a:p>
            <a:pPr marL="514350" indent="-285750" algn="just">
              <a:buFont typeface="Arial" panose="020B0604020202020204" pitchFamily="34" charset="0"/>
              <a:buChar char="•"/>
            </a:pPr>
            <a:r>
              <a:rPr lang="en-US" sz="1800" dirty="0"/>
              <a:t>Monitor variables are not accessible outside of it and can only be handled by monitor methods;</a:t>
            </a:r>
          </a:p>
          <a:p>
            <a:pPr marL="514350" indent="-285750" algn="just">
              <a:buFont typeface="Arial" panose="020B0604020202020204" pitchFamily="34" charset="0"/>
              <a:buChar char="•"/>
            </a:pPr>
            <a:r>
              <a:rPr lang="en-US" sz="1800" dirty="0"/>
              <a:t>Only monitor methods are available outside the monitor;</a:t>
            </a:r>
          </a:p>
          <a:p>
            <a:pPr marL="514350" indent="-285750" algn="just">
              <a:buFont typeface="Arial" panose="020B0604020202020204" pitchFamily="34" charset="0"/>
              <a:buChar char="•"/>
            </a:pPr>
            <a:r>
              <a:rPr lang="en-US" sz="1800" dirty="0"/>
              <a:t>Variables declared outside the monitor are not accessible inside.</a:t>
            </a:r>
          </a:p>
          <a:p>
            <a:pPr algn="just"/>
            <a:r>
              <a:rPr lang="en-US" sz="1800" dirty="0"/>
              <a:t>Such localization (encapsulation) and unification within the monitor of all critical sections of threads leads to a significant reduction in the complexity of parallel execution logic.</a:t>
            </a:r>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p:txBody>
          <a:bodyPr/>
          <a:lstStyle/>
          <a:p>
            <a:r>
              <a:rPr lang="en-US" dirty="0"/>
              <a:t>Monitors</a:t>
            </a:r>
          </a:p>
        </p:txBody>
      </p:sp>
    </p:spTree>
    <p:extLst>
      <p:ext uri="{BB962C8B-B14F-4D97-AF65-F5344CB8AC3E}">
        <p14:creationId xmlns:p14="http://schemas.microsoft.com/office/powerpoint/2010/main" val="21802850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3" name="Text Placeholder 2">
            <a:extLst>
              <a:ext uri="{FF2B5EF4-FFF2-40B4-BE49-F238E27FC236}">
                <a16:creationId xmlns:a16="http://schemas.microsoft.com/office/drawing/2014/main" id="{34F45E81-EB0A-9F4C-E27D-CAB3033893C6}"/>
              </a:ext>
            </a:extLst>
          </p:cNvPr>
          <p:cNvSpPr>
            <a:spLocks noGrp="1"/>
          </p:cNvSpPr>
          <p:nvPr>
            <p:ph type="body" idx="2"/>
          </p:nvPr>
        </p:nvSpPr>
        <p:spPr>
          <a:xfrm>
            <a:off x="433401" y="2071803"/>
            <a:ext cx="9039195" cy="3597477"/>
          </a:xfrm>
        </p:spPr>
        <p:txBody>
          <a:bodyPr/>
          <a:lstStyle/>
          <a:p>
            <a:pPr algn="just"/>
            <a:r>
              <a:rPr lang="en-US" sz="1800" dirty="0"/>
              <a:t>In some cases, monitor methods may need to terminate (block) the executing thread until some condition is met.</a:t>
            </a:r>
          </a:p>
          <a:p>
            <a:pPr algn="just"/>
            <a:r>
              <a:rPr lang="en-US" sz="1800" dirty="0"/>
              <a:t>To solve such problems, an additional mechanism of </a:t>
            </a:r>
            <a:r>
              <a:rPr lang="en-US" sz="1800" b="1" dirty="0"/>
              <a:t>conditional variables </a:t>
            </a:r>
            <a:r>
              <a:rPr lang="en-US" sz="1800" dirty="0"/>
              <a:t>is introduced in the monitors.</a:t>
            </a:r>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p:txBody>
          <a:bodyPr/>
          <a:lstStyle/>
          <a:p>
            <a:r>
              <a:rPr lang="en-US" dirty="0"/>
              <a:t>Monitors</a:t>
            </a:r>
          </a:p>
        </p:txBody>
      </p:sp>
    </p:spTree>
    <p:extLst>
      <p:ext uri="{BB962C8B-B14F-4D97-AF65-F5344CB8AC3E}">
        <p14:creationId xmlns:p14="http://schemas.microsoft.com/office/powerpoint/2010/main" val="4637690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3" name="Text Placeholder 2">
            <a:extLst>
              <a:ext uri="{FF2B5EF4-FFF2-40B4-BE49-F238E27FC236}">
                <a16:creationId xmlns:a16="http://schemas.microsoft.com/office/drawing/2014/main" id="{34F45E81-EB0A-9F4C-E27D-CAB3033893C6}"/>
              </a:ext>
            </a:extLst>
          </p:cNvPr>
          <p:cNvSpPr>
            <a:spLocks noGrp="1"/>
          </p:cNvSpPr>
          <p:nvPr>
            <p:ph type="body" idx="2"/>
          </p:nvPr>
        </p:nvSpPr>
        <p:spPr>
          <a:xfrm>
            <a:off x="433401" y="2071803"/>
            <a:ext cx="9039195" cy="3597477"/>
          </a:xfrm>
        </p:spPr>
        <p:txBody>
          <a:bodyPr/>
          <a:lstStyle/>
          <a:p>
            <a:pPr algn="just"/>
            <a:r>
              <a:rPr lang="en-US" sz="1800" b="1" dirty="0"/>
              <a:t>Conditional variables </a:t>
            </a:r>
            <a:r>
              <a:rPr lang="en-US" sz="1800" dirty="0"/>
              <a:t>are objects of the special type, which are used to organize the suspension of the flow until certain logical conditions are met.</a:t>
            </a:r>
          </a:p>
          <a:p>
            <a:pPr algn="just"/>
            <a:r>
              <a:rPr lang="en-US" sz="1800" dirty="0"/>
              <a:t>Actions with conditional variables are carried out with the help of </a:t>
            </a:r>
            <a:r>
              <a:rPr lang="en-US" sz="1800" b="1" dirty="0"/>
              <a:t>two</a:t>
            </a:r>
            <a:r>
              <a:rPr lang="en-US" sz="1800" dirty="0"/>
              <a:t> main operations:</a:t>
            </a:r>
          </a:p>
          <a:p>
            <a:pPr marL="514350" indent="-285750" algn="just">
              <a:buFont typeface="Arial" panose="020B0604020202020204" pitchFamily="34" charset="0"/>
              <a:buChar char="•"/>
            </a:pPr>
            <a:r>
              <a:rPr lang="en-US" sz="1800" b="1" dirty="0"/>
              <a:t>wait (cv) </a:t>
            </a:r>
            <a:r>
              <a:rPr lang="en-US" sz="1800" dirty="0"/>
              <a:t>- the operation of waiting for the occurrence of an event; at the same time, for the thread that performed this operation, the lock is removed, and the monitor procedures again become available for use (despite the fact that the procedures terminated by the wait operation have not yet completed their execution);</a:t>
            </a:r>
          </a:p>
          <a:p>
            <a:pPr marL="514350" indent="-285750" algn="just">
              <a:buFont typeface="Arial" panose="020B0604020202020204" pitchFamily="34" charset="0"/>
              <a:buChar char="•"/>
            </a:pPr>
            <a:r>
              <a:rPr lang="en-US" sz="1800" b="1" dirty="0"/>
              <a:t>signal (cv) </a:t>
            </a:r>
            <a:r>
              <a:rPr lang="en-US" sz="1800" dirty="0"/>
              <a:t>- operation to announce the occurrence of an event; as a result of this operation, one of the threads waiting for this event becomes ready to continue (if there are no threads waiting for this event, the event signal is lost).</a:t>
            </a:r>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a:xfrm>
            <a:off x="433402" y="1562684"/>
            <a:ext cx="5782463" cy="550863"/>
          </a:xfrm>
        </p:spPr>
        <p:txBody>
          <a:bodyPr/>
          <a:lstStyle/>
          <a:p>
            <a:r>
              <a:rPr lang="en-US" dirty="0"/>
              <a:t>Condition variables</a:t>
            </a:r>
          </a:p>
        </p:txBody>
      </p:sp>
    </p:spTree>
    <p:extLst>
      <p:ext uri="{BB962C8B-B14F-4D97-AF65-F5344CB8AC3E}">
        <p14:creationId xmlns:p14="http://schemas.microsoft.com/office/powerpoint/2010/main" val="5571562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a:xfrm>
            <a:off x="433402" y="1562684"/>
            <a:ext cx="5289303" cy="550863"/>
          </a:xfrm>
        </p:spPr>
        <p:txBody>
          <a:bodyPr/>
          <a:lstStyle/>
          <a:p>
            <a:r>
              <a:rPr lang="en-US" dirty="0"/>
              <a:t>Monitors: wait-notify mechanism</a:t>
            </a:r>
          </a:p>
        </p:txBody>
      </p:sp>
      <p:pic>
        <p:nvPicPr>
          <p:cNvPr id="6" name="Picture 5">
            <a:extLst>
              <a:ext uri="{FF2B5EF4-FFF2-40B4-BE49-F238E27FC236}">
                <a16:creationId xmlns:a16="http://schemas.microsoft.com/office/drawing/2014/main" id="{FF8E5C64-501A-4CCA-093E-C5F4F7A1E0BC}"/>
              </a:ext>
            </a:extLst>
          </p:cNvPr>
          <p:cNvPicPr>
            <a:picLocks noChangeAspect="1"/>
          </p:cNvPicPr>
          <p:nvPr/>
        </p:nvPicPr>
        <p:blipFill>
          <a:blip r:embed="rId3"/>
          <a:stretch>
            <a:fillRect/>
          </a:stretch>
        </p:blipFill>
        <p:spPr>
          <a:xfrm>
            <a:off x="3590177" y="2113547"/>
            <a:ext cx="3162300" cy="4724400"/>
          </a:xfrm>
          <a:prstGeom prst="rect">
            <a:avLst/>
          </a:prstGeom>
        </p:spPr>
      </p:pic>
      <p:cxnSp>
        <p:nvCxnSpPr>
          <p:cNvPr id="8" name="Straight Arrow Connector 7">
            <a:extLst>
              <a:ext uri="{FF2B5EF4-FFF2-40B4-BE49-F238E27FC236}">
                <a16:creationId xmlns:a16="http://schemas.microsoft.com/office/drawing/2014/main" id="{1C33CA42-415F-15E0-5894-44D0E5671DA8}"/>
              </a:ext>
            </a:extLst>
          </p:cNvPr>
          <p:cNvCxnSpPr/>
          <p:nvPr/>
        </p:nvCxnSpPr>
        <p:spPr>
          <a:xfrm flipH="1">
            <a:off x="5342562" y="2989780"/>
            <a:ext cx="2517168" cy="2568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1BF4B13B-8895-757B-5471-730971DAD087}"/>
              </a:ext>
            </a:extLst>
          </p:cNvPr>
          <p:cNvSpPr txBox="1"/>
          <p:nvPr/>
        </p:nvSpPr>
        <p:spPr>
          <a:xfrm>
            <a:off x="7859730" y="2835891"/>
            <a:ext cx="920445" cy="307777"/>
          </a:xfrm>
          <a:prstGeom prst="rect">
            <a:avLst/>
          </a:prstGeom>
          <a:noFill/>
        </p:spPr>
        <p:txBody>
          <a:bodyPr wrap="none" rtlCol="0">
            <a:spAutoFit/>
          </a:bodyPr>
          <a:lstStyle/>
          <a:p>
            <a:r>
              <a:rPr lang="en-US" dirty="0"/>
              <a:t>A Thread</a:t>
            </a:r>
          </a:p>
        </p:txBody>
      </p:sp>
    </p:spTree>
    <p:extLst>
      <p:ext uri="{BB962C8B-B14F-4D97-AF65-F5344CB8AC3E}">
        <p14:creationId xmlns:p14="http://schemas.microsoft.com/office/powerpoint/2010/main" val="1190184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2"/>
          <p:cNvSpPr txBox="1">
            <a:spLocks noGrp="1"/>
          </p:cNvSpPr>
          <p:nvPr>
            <p:ph type="body" idx="1"/>
          </p:nvPr>
        </p:nvSpPr>
        <p:spPr>
          <a:xfrm>
            <a:off x="465138" y="6182294"/>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dirty="0"/>
          </a:p>
        </p:txBody>
      </p:sp>
      <p:sp>
        <p:nvSpPr>
          <p:cNvPr id="77" name="Google Shape;77;p2"/>
          <p:cNvSpPr txBox="1">
            <a:spLocks noGrp="1"/>
          </p:cNvSpPr>
          <p:nvPr>
            <p:ph type="body" idx="2"/>
          </p:nvPr>
        </p:nvSpPr>
        <p:spPr>
          <a:xfrm>
            <a:off x="1271628" y="2376733"/>
            <a:ext cx="7267575" cy="1017587"/>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3964"/>
              </a:buClr>
              <a:buSzPts val="5200"/>
              <a:buNone/>
            </a:pPr>
            <a:r>
              <a:rPr lang="en-US" dirty="0"/>
              <a:t>Introduction</a:t>
            </a:r>
            <a:endParaRPr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3" name="Text Placeholder 2">
            <a:extLst>
              <a:ext uri="{FF2B5EF4-FFF2-40B4-BE49-F238E27FC236}">
                <a16:creationId xmlns:a16="http://schemas.microsoft.com/office/drawing/2014/main" id="{34F45E81-EB0A-9F4C-E27D-CAB3033893C6}"/>
              </a:ext>
            </a:extLst>
          </p:cNvPr>
          <p:cNvSpPr>
            <a:spLocks noGrp="1"/>
          </p:cNvSpPr>
          <p:nvPr>
            <p:ph type="body" idx="2"/>
          </p:nvPr>
        </p:nvSpPr>
        <p:spPr>
          <a:xfrm>
            <a:off x="433401" y="2071803"/>
            <a:ext cx="9039195" cy="3597477"/>
          </a:xfrm>
        </p:spPr>
        <p:txBody>
          <a:bodyPr/>
          <a:lstStyle/>
          <a:p>
            <a:pPr algn="just"/>
            <a:r>
              <a:rPr lang="en-US" sz="1600" dirty="0">
                <a:latin typeface="+mn-lt"/>
              </a:rPr>
              <a:t>A monitor is like a building that contains one special room that can be occupied by only one thread at a time. The room usually contains some data. From the time a thread enters this room to the time it leaves, it has exclusive access to any data in the room. Entering the monitor building is called "entering the monitor." Entering the special room inside the building is called "acquiring the monitor." Occupying the room is called "owning the monitor," and leaving the room is called "releasing the monitor." Leaving the entire building is called "exiting the monitor.“</a:t>
            </a:r>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a:xfrm>
            <a:off x="433403" y="1562684"/>
            <a:ext cx="4755046" cy="550863"/>
          </a:xfrm>
        </p:spPr>
        <p:txBody>
          <a:bodyPr/>
          <a:lstStyle/>
          <a:p>
            <a:r>
              <a:rPr lang="en-US" dirty="0"/>
              <a:t>Monitors: one more explanation</a:t>
            </a:r>
          </a:p>
        </p:txBody>
      </p:sp>
    </p:spTree>
    <p:extLst>
      <p:ext uri="{BB962C8B-B14F-4D97-AF65-F5344CB8AC3E}">
        <p14:creationId xmlns:p14="http://schemas.microsoft.com/office/powerpoint/2010/main" val="11847926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3" name="Text Placeholder 2">
            <a:extLst>
              <a:ext uri="{FF2B5EF4-FFF2-40B4-BE49-F238E27FC236}">
                <a16:creationId xmlns:a16="http://schemas.microsoft.com/office/drawing/2014/main" id="{34F45E81-EB0A-9F4C-E27D-CAB3033893C6}"/>
              </a:ext>
            </a:extLst>
          </p:cNvPr>
          <p:cNvSpPr>
            <a:spLocks noGrp="1"/>
          </p:cNvSpPr>
          <p:nvPr>
            <p:ph type="body" idx="2"/>
          </p:nvPr>
        </p:nvSpPr>
        <p:spPr>
          <a:xfrm>
            <a:off x="433401" y="2071803"/>
            <a:ext cx="9039195" cy="3597477"/>
          </a:xfrm>
        </p:spPr>
        <p:txBody>
          <a:bodyPr/>
          <a:lstStyle/>
          <a:p>
            <a:pPr algn="just"/>
            <a:r>
              <a:rPr lang="en-US" sz="1800" dirty="0"/>
              <a:t>Official link: </a:t>
            </a:r>
            <a:r>
              <a:rPr lang="en-US" sz="1800" dirty="0">
                <a:hlinkClick r:id="rId3"/>
              </a:rPr>
              <a:t>https://cplusplus.com/reference/condition_variable/condition_variable/</a:t>
            </a:r>
            <a:r>
              <a:rPr lang="en-US" sz="1800" dirty="0"/>
              <a:t> </a:t>
            </a:r>
          </a:p>
          <a:p>
            <a:pPr algn="just"/>
            <a:r>
              <a:rPr lang="en-US" sz="1800" dirty="0"/>
              <a:t>Example</a:t>
            </a:r>
            <a:r>
              <a:rPr lang="ru-RU" sz="1800" dirty="0"/>
              <a:t> </a:t>
            </a:r>
            <a:r>
              <a:rPr lang="en-US" sz="1800" dirty="0"/>
              <a:t>is in “Example C++ Monitor.docx” file.</a:t>
            </a:r>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a:xfrm>
            <a:off x="433402" y="1562684"/>
            <a:ext cx="5782463" cy="550863"/>
          </a:xfrm>
        </p:spPr>
        <p:txBody>
          <a:bodyPr/>
          <a:lstStyle/>
          <a:p>
            <a:r>
              <a:rPr lang="en-US" dirty="0"/>
              <a:t>Monitors in C++: </a:t>
            </a:r>
            <a:r>
              <a:rPr lang="en-US" b="1" dirty="0"/>
              <a:t>Condition variables</a:t>
            </a:r>
          </a:p>
        </p:txBody>
      </p:sp>
    </p:spTree>
    <p:extLst>
      <p:ext uri="{BB962C8B-B14F-4D97-AF65-F5344CB8AC3E}">
        <p14:creationId xmlns:p14="http://schemas.microsoft.com/office/powerpoint/2010/main" val="35743992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7837B8B7-4E33-74B4-5E37-F5A99AB0808D}"/>
            </a:ext>
          </a:extLst>
        </p:cNvPr>
        <p:cNvGrpSpPr/>
        <p:nvPr/>
      </p:nvGrpSpPr>
      <p:grpSpPr>
        <a:xfrm>
          <a:off x="0" y="0"/>
          <a:ext cx="0" cy="0"/>
          <a:chOff x="0" y="0"/>
          <a:chExt cx="0" cy="0"/>
        </a:xfrm>
      </p:grpSpPr>
      <p:sp>
        <p:nvSpPr>
          <p:cNvPr id="84" name="Google Shape;84;p3">
            <a:extLst>
              <a:ext uri="{FF2B5EF4-FFF2-40B4-BE49-F238E27FC236}">
                <a16:creationId xmlns:a16="http://schemas.microsoft.com/office/drawing/2014/main" id="{D5C9A3A9-A0E6-477B-6E97-82B8FF4E013A}"/>
              </a:ext>
            </a:extLst>
          </p:cNvPr>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3" name="Text Placeholder 2">
            <a:extLst>
              <a:ext uri="{FF2B5EF4-FFF2-40B4-BE49-F238E27FC236}">
                <a16:creationId xmlns:a16="http://schemas.microsoft.com/office/drawing/2014/main" id="{B32C2222-506B-A98B-3CFD-6CEC607B7901}"/>
              </a:ext>
            </a:extLst>
          </p:cNvPr>
          <p:cNvSpPr>
            <a:spLocks noGrp="1"/>
          </p:cNvSpPr>
          <p:nvPr>
            <p:ph type="body" idx="2"/>
          </p:nvPr>
        </p:nvSpPr>
        <p:spPr>
          <a:xfrm>
            <a:off x="433401" y="2071803"/>
            <a:ext cx="9039195" cy="3597477"/>
          </a:xfrm>
        </p:spPr>
        <p:txBody>
          <a:bodyPr/>
          <a:lstStyle/>
          <a:p>
            <a:pPr algn="just"/>
            <a:r>
              <a:rPr lang="en-US" sz="1800" dirty="0"/>
              <a:t>Official link: </a:t>
            </a:r>
            <a:r>
              <a:rPr lang="en-US" sz="1800" dirty="0">
                <a:hlinkClick r:id="rId3"/>
              </a:rPr>
              <a:t>https://docs.oracle.com/javase/8/docs/api/java/lang/Object.html</a:t>
            </a:r>
            <a:endParaRPr lang="en-US" sz="1800" dirty="0"/>
          </a:p>
          <a:p>
            <a:pPr algn="just"/>
            <a:r>
              <a:rPr lang="en-US" sz="1800" dirty="0"/>
              <a:t>Read about notify, </a:t>
            </a:r>
            <a:r>
              <a:rPr lang="en-US" sz="1800" dirty="0" err="1"/>
              <a:t>notifyAll</a:t>
            </a:r>
            <a:r>
              <a:rPr lang="en-US" sz="1800" dirty="0"/>
              <a:t> and wait methods.</a:t>
            </a:r>
          </a:p>
        </p:txBody>
      </p:sp>
      <p:sp>
        <p:nvSpPr>
          <p:cNvPr id="5" name="Text Placeholder 4">
            <a:extLst>
              <a:ext uri="{FF2B5EF4-FFF2-40B4-BE49-F238E27FC236}">
                <a16:creationId xmlns:a16="http://schemas.microsoft.com/office/drawing/2014/main" id="{709F47E1-6A79-59E0-483E-0D9F1A5BF8CF}"/>
              </a:ext>
            </a:extLst>
          </p:cNvPr>
          <p:cNvSpPr>
            <a:spLocks noGrp="1"/>
          </p:cNvSpPr>
          <p:nvPr>
            <p:ph type="body" idx="1"/>
          </p:nvPr>
        </p:nvSpPr>
        <p:spPr>
          <a:xfrm>
            <a:off x="433402" y="1562684"/>
            <a:ext cx="5782463" cy="550863"/>
          </a:xfrm>
        </p:spPr>
        <p:txBody>
          <a:bodyPr/>
          <a:lstStyle/>
          <a:p>
            <a:r>
              <a:rPr lang="en-US" dirty="0"/>
              <a:t>Monitors in Java</a:t>
            </a:r>
            <a:endParaRPr lang="en-US" b="1" dirty="0"/>
          </a:p>
        </p:txBody>
      </p:sp>
    </p:spTree>
    <p:extLst>
      <p:ext uri="{BB962C8B-B14F-4D97-AF65-F5344CB8AC3E}">
        <p14:creationId xmlns:p14="http://schemas.microsoft.com/office/powerpoint/2010/main" val="31805395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479D57A2-404C-363A-B4DD-1466F81737E8}"/>
            </a:ext>
          </a:extLst>
        </p:cNvPr>
        <p:cNvGrpSpPr/>
        <p:nvPr/>
      </p:nvGrpSpPr>
      <p:grpSpPr>
        <a:xfrm>
          <a:off x="0" y="0"/>
          <a:ext cx="0" cy="0"/>
          <a:chOff x="0" y="0"/>
          <a:chExt cx="0" cy="0"/>
        </a:xfrm>
      </p:grpSpPr>
      <p:sp>
        <p:nvSpPr>
          <p:cNvPr id="84" name="Google Shape;84;p3">
            <a:extLst>
              <a:ext uri="{FF2B5EF4-FFF2-40B4-BE49-F238E27FC236}">
                <a16:creationId xmlns:a16="http://schemas.microsoft.com/office/drawing/2014/main" id="{C589D0E7-2FAF-B11B-CCEA-21C35C3907C0}"/>
              </a:ext>
            </a:extLst>
          </p:cNvPr>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3" name="Text Placeholder 2">
            <a:extLst>
              <a:ext uri="{FF2B5EF4-FFF2-40B4-BE49-F238E27FC236}">
                <a16:creationId xmlns:a16="http://schemas.microsoft.com/office/drawing/2014/main" id="{6642645F-6EA3-83A7-15F3-8493D5519F78}"/>
              </a:ext>
            </a:extLst>
          </p:cNvPr>
          <p:cNvSpPr>
            <a:spLocks noGrp="1"/>
          </p:cNvSpPr>
          <p:nvPr>
            <p:ph type="body" idx="2"/>
          </p:nvPr>
        </p:nvSpPr>
        <p:spPr>
          <a:xfrm>
            <a:off x="433401" y="2071803"/>
            <a:ext cx="9221587" cy="3597477"/>
          </a:xfrm>
        </p:spPr>
        <p:txBody>
          <a:bodyPr/>
          <a:lstStyle/>
          <a:p>
            <a:r>
              <a:rPr lang="en-US" sz="1800" dirty="0"/>
              <a:t>Official link: </a:t>
            </a:r>
            <a:r>
              <a:rPr lang="en-US" sz="1800" dirty="0">
                <a:hlinkClick r:id="rId3"/>
              </a:rPr>
              <a:t>https://learn.microsoft.com/en-us/dotnet/api/system.threading.monitor?view=net-8.0</a:t>
            </a:r>
            <a:r>
              <a:rPr lang="en-US" sz="1800" dirty="0"/>
              <a:t> </a:t>
            </a:r>
          </a:p>
        </p:txBody>
      </p:sp>
      <p:sp>
        <p:nvSpPr>
          <p:cNvPr id="5" name="Text Placeholder 4">
            <a:extLst>
              <a:ext uri="{FF2B5EF4-FFF2-40B4-BE49-F238E27FC236}">
                <a16:creationId xmlns:a16="http://schemas.microsoft.com/office/drawing/2014/main" id="{08CB0A1D-3A74-EBDE-3596-220E5CE90990}"/>
              </a:ext>
            </a:extLst>
          </p:cNvPr>
          <p:cNvSpPr>
            <a:spLocks noGrp="1"/>
          </p:cNvSpPr>
          <p:nvPr>
            <p:ph type="body" idx="1"/>
          </p:nvPr>
        </p:nvSpPr>
        <p:spPr>
          <a:xfrm>
            <a:off x="433402" y="1562684"/>
            <a:ext cx="5782463" cy="550863"/>
          </a:xfrm>
        </p:spPr>
        <p:txBody>
          <a:bodyPr/>
          <a:lstStyle/>
          <a:p>
            <a:r>
              <a:rPr lang="en-US" dirty="0"/>
              <a:t>Monitors in C#</a:t>
            </a:r>
            <a:endParaRPr lang="en-US" b="1" dirty="0"/>
          </a:p>
        </p:txBody>
      </p:sp>
    </p:spTree>
    <p:extLst>
      <p:ext uri="{BB962C8B-B14F-4D97-AF65-F5344CB8AC3E}">
        <p14:creationId xmlns:p14="http://schemas.microsoft.com/office/powerpoint/2010/main" val="39317291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3" name="Text Placeholder 2">
            <a:extLst>
              <a:ext uri="{FF2B5EF4-FFF2-40B4-BE49-F238E27FC236}">
                <a16:creationId xmlns:a16="http://schemas.microsoft.com/office/drawing/2014/main" id="{34F45E81-EB0A-9F4C-E27D-CAB3033893C6}"/>
              </a:ext>
            </a:extLst>
          </p:cNvPr>
          <p:cNvSpPr>
            <a:spLocks noGrp="1"/>
          </p:cNvSpPr>
          <p:nvPr>
            <p:ph type="body" idx="2"/>
          </p:nvPr>
        </p:nvSpPr>
        <p:spPr>
          <a:xfrm>
            <a:off x="433401" y="2071803"/>
            <a:ext cx="9039195" cy="3597477"/>
          </a:xfrm>
        </p:spPr>
        <p:txBody>
          <a:bodyPr/>
          <a:lstStyle/>
          <a:p>
            <a:pPr>
              <a:buFont typeface="+mj-lt"/>
              <a:buAutoNum type="arabicPeriod"/>
            </a:pPr>
            <a:r>
              <a:rPr lang="en-US" sz="1800" dirty="0"/>
              <a:t>Bound-Buffer problem (Consumers-Producers)</a:t>
            </a:r>
          </a:p>
          <a:p>
            <a:pPr>
              <a:buFont typeface="+mj-lt"/>
              <a:buAutoNum type="arabicPeriod"/>
            </a:pPr>
            <a:r>
              <a:rPr lang="en-US" sz="1800" dirty="0"/>
              <a:t>Sleeping barber problem</a:t>
            </a:r>
          </a:p>
          <a:p>
            <a:pPr>
              <a:buFont typeface="+mj-lt"/>
              <a:buAutoNum type="arabicPeriod"/>
            </a:pPr>
            <a:r>
              <a:rPr lang="en-US" sz="1800" dirty="0"/>
              <a:t>Dining Philosophers problem</a:t>
            </a:r>
          </a:p>
          <a:p>
            <a:pPr>
              <a:buFont typeface="+mj-lt"/>
              <a:buAutoNum type="arabicPeriod"/>
            </a:pPr>
            <a:r>
              <a:rPr lang="en-US" sz="1800" dirty="0"/>
              <a:t>Readers and writers problem</a:t>
            </a:r>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a:xfrm>
            <a:off x="433403" y="1562684"/>
            <a:ext cx="5885204" cy="550863"/>
          </a:xfrm>
        </p:spPr>
        <p:txBody>
          <a:bodyPr/>
          <a:lstStyle/>
          <a:p>
            <a:r>
              <a:rPr lang="en-US" dirty="0"/>
              <a:t>Classical synchronization problems</a:t>
            </a:r>
          </a:p>
        </p:txBody>
      </p:sp>
    </p:spTree>
    <p:extLst>
      <p:ext uri="{BB962C8B-B14F-4D97-AF65-F5344CB8AC3E}">
        <p14:creationId xmlns:p14="http://schemas.microsoft.com/office/powerpoint/2010/main" val="38328886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a:xfrm>
            <a:off x="433403" y="1562684"/>
            <a:ext cx="6799604" cy="550863"/>
          </a:xfrm>
        </p:spPr>
        <p:txBody>
          <a:bodyPr/>
          <a:lstStyle/>
          <a:p>
            <a:pPr marL="228600" indent="0"/>
            <a:r>
              <a:rPr lang="en-US" sz="2400" dirty="0"/>
              <a:t>Bound-Buffer problem (Consumers-Producers)</a:t>
            </a:r>
          </a:p>
        </p:txBody>
      </p:sp>
      <p:sp>
        <p:nvSpPr>
          <p:cNvPr id="6" name="Rectangle 5">
            <a:extLst>
              <a:ext uri="{FF2B5EF4-FFF2-40B4-BE49-F238E27FC236}">
                <a16:creationId xmlns:a16="http://schemas.microsoft.com/office/drawing/2014/main" id="{53EBDE28-B98C-A3B1-DF80-27F9652934B0}"/>
              </a:ext>
            </a:extLst>
          </p:cNvPr>
          <p:cNvSpPr/>
          <p:nvPr/>
        </p:nvSpPr>
        <p:spPr>
          <a:xfrm>
            <a:off x="3507014" y="2856019"/>
            <a:ext cx="2927927" cy="2641600"/>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dirty="0"/>
              <a:t>Bound-Buffer</a:t>
            </a:r>
          </a:p>
        </p:txBody>
      </p:sp>
      <p:sp>
        <p:nvSpPr>
          <p:cNvPr id="7" name="Cube 6">
            <a:extLst>
              <a:ext uri="{FF2B5EF4-FFF2-40B4-BE49-F238E27FC236}">
                <a16:creationId xmlns:a16="http://schemas.microsoft.com/office/drawing/2014/main" id="{752E1469-6756-7348-B758-BC533646CECA}"/>
              </a:ext>
            </a:extLst>
          </p:cNvPr>
          <p:cNvSpPr/>
          <p:nvPr/>
        </p:nvSpPr>
        <p:spPr>
          <a:xfrm>
            <a:off x="3664033" y="4756493"/>
            <a:ext cx="480291" cy="461818"/>
          </a:xfrm>
          <a:prstGeom prst="cub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8" name="Cube 7">
            <a:extLst>
              <a:ext uri="{FF2B5EF4-FFF2-40B4-BE49-F238E27FC236}">
                <a16:creationId xmlns:a16="http://schemas.microsoft.com/office/drawing/2014/main" id="{FFA136EF-481B-492F-DAA2-F0B47C90DB89}"/>
              </a:ext>
            </a:extLst>
          </p:cNvPr>
          <p:cNvSpPr/>
          <p:nvPr/>
        </p:nvSpPr>
        <p:spPr>
          <a:xfrm>
            <a:off x="4356761" y="4756493"/>
            <a:ext cx="480291" cy="461818"/>
          </a:xfrm>
          <a:prstGeom prst="cub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Cube 8">
            <a:extLst>
              <a:ext uri="{FF2B5EF4-FFF2-40B4-BE49-F238E27FC236}">
                <a16:creationId xmlns:a16="http://schemas.microsoft.com/office/drawing/2014/main" id="{C705CB81-6843-820C-D39B-84BB9C3EBF55}"/>
              </a:ext>
            </a:extLst>
          </p:cNvPr>
          <p:cNvSpPr/>
          <p:nvPr/>
        </p:nvSpPr>
        <p:spPr>
          <a:xfrm>
            <a:off x="5049489" y="4711420"/>
            <a:ext cx="480291" cy="461818"/>
          </a:xfrm>
          <a:prstGeom prst="cub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 name="Cube 9">
            <a:extLst>
              <a:ext uri="{FF2B5EF4-FFF2-40B4-BE49-F238E27FC236}">
                <a16:creationId xmlns:a16="http://schemas.microsoft.com/office/drawing/2014/main" id="{0A260D76-6CB8-5FA9-4E28-7D7762072312}"/>
              </a:ext>
            </a:extLst>
          </p:cNvPr>
          <p:cNvSpPr/>
          <p:nvPr/>
        </p:nvSpPr>
        <p:spPr>
          <a:xfrm>
            <a:off x="5737597" y="4711420"/>
            <a:ext cx="480291" cy="461818"/>
          </a:xfrm>
          <a:prstGeom prst="cub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1" name="Cube 10">
            <a:extLst>
              <a:ext uri="{FF2B5EF4-FFF2-40B4-BE49-F238E27FC236}">
                <a16:creationId xmlns:a16="http://schemas.microsoft.com/office/drawing/2014/main" id="{9211B926-4AA3-2A00-43DC-B97E9F5C8A51}"/>
              </a:ext>
            </a:extLst>
          </p:cNvPr>
          <p:cNvSpPr/>
          <p:nvPr/>
        </p:nvSpPr>
        <p:spPr>
          <a:xfrm>
            <a:off x="3664033" y="4123525"/>
            <a:ext cx="480291" cy="461818"/>
          </a:xfrm>
          <a:prstGeom prst="cub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2" name="Cube 11">
            <a:extLst>
              <a:ext uri="{FF2B5EF4-FFF2-40B4-BE49-F238E27FC236}">
                <a16:creationId xmlns:a16="http://schemas.microsoft.com/office/drawing/2014/main" id="{63B28BD5-D777-939A-CA45-EEB28614DEA1}"/>
              </a:ext>
            </a:extLst>
          </p:cNvPr>
          <p:cNvSpPr/>
          <p:nvPr/>
        </p:nvSpPr>
        <p:spPr>
          <a:xfrm>
            <a:off x="4356761" y="4123525"/>
            <a:ext cx="480291" cy="461818"/>
          </a:xfrm>
          <a:prstGeom prst="cub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Cube 12">
            <a:extLst>
              <a:ext uri="{FF2B5EF4-FFF2-40B4-BE49-F238E27FC236}">
                <a16:creationId xmlns:a16="http://schemas.microsoft.com/office/drawing/2014/main" id="{0A3FDEC3-6317-0EF9-4A48-3944EE002D38}"/>
              </a:ext>
            </a:extLst>
          </p:cNvPr>
          <p:cNvSpPr/>
          <p:nvPr/>
        </p:nvSpPr>
        <p:spPr>
          <a:xfrm>
            <a:off x="5049489" y="4078452"/>
            <a:ext cx="480291" cy="461818"/>
          </a:xfrm>
          <a:prstGeom prst="cub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4" name="Cube 13">
            <a:extLst>
              <a:ext uri="{FF2B5EF4-FFF2-40B4-BE49-F238E27FC236}">
                <a16:creationId xmlns:a16="http://schemas.microsoft.com/office/drawing/2014/main" id="{BEEC45A3-B423-4563-C801-28E634B205C7}"/>
              </a:ext>
            </a:extLst>
          </p:cNvPr>
          <p:cNvSpPr/>
          <p:nvPr/>
        </p:nvSpPr>
        <p:spPr>
          <a:xfrm>
            <a:off x="5737597" y="4078452"/>
            <a:ext cx="480291" cy="461818"/>
          </a:xfrm>
          <a:prstGeom prst="cub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5" name="Cube 14">
            <a:extLst>
              <a:ext uri="{FF2B5EF4-FFF2-40B4-BE49-F238E27FC236}">
                <a16:creationId xmlns:a16="http://schemas.microsoft.com/office/drawing/2014/main" id="{15FCA57C-52A9-2E1A-6F93-A9F20FFCD0C5}"/>
              </a:ext>
            </a:extLst>
          </p:cNvPr>
          <p:cNvSpPr/>
          <p:nvPr/>
        </p:nvSpPr>
        <p:spPr>
          <a:xfrm>
            <a:off x="3664032" y="3490557"/>
            <a:ext cx="480291" cy="461818"/>
          </a:xfrm>
          <a:prstGeom prst="cub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72F41A81-5714-93B5-13F7-665A6EA08707}"/>
              </a:ext>
            </a:extLst>
          </p:cNvPr>
          <p:cNvSpPr/>
          <p:nvPr/>
        </p:nvSpPr>
        <p:spPr>
          <a:xfrm>
            <a:off x="985487" y="2292323"/>
            <a:ext cx="1415902" cy="11849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Producer</a:t>
            </a:r>
          </a:p>
        </p:txBody>
      </p:sp>
      <p:sp>
        <p:nvSpPr>
          <p:cNvPr id="17" name="Rectangle 16">
            <a:extLst>
              <a:ext uri="{FF2B5EF4-FFF2-40B4-BE49-F238E27FC236}">
                <a16:creationId xmlns:a16="http://schemas.microsoft.com/office/drawing/2014/main" id="{94ED1928-0095-FDF7-2A00-55AC46984F50}"/>
              </a:ext>
            </a:extLst>
          </p:cNvPr>
          <p:cNvSpPr/>
          <p:nvPr/>
        </p:nvSpPr>
        <p:spPr>
          <a:xfrm>
            <a:off x="985165" y="3788984"/>
            <a:ext cx="1415902" cy="11849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Producer</a:t>
            </a:r>
          </a:p>
        </p:txBody>
      </p:sp>
      <p:sp>
        <p:nvSpPr>
          <p:cNvPr id="18" name="Rectangle 17">
            <a:extLst>
              <a:ext uri="{FF2B5EF4-FFF2-40B4-BE49-F238E27FC236}">
                <a16:creationId xmlns:a16="http://schemas.microsoft.com/office/drawing/2014/main" id="{41E33FD9-32E4-3DC1-FCF8-4062C73AB76A}"/>
              </a:ext>
            </a:extLst>
          </p:cNvPr>
          <p:cNvSpPr/>
          <p:nvPr/>
        </p:nvSpPr>
        <p:spPr>
          <a:xfrm>
            <a:off x="985165" y="5311597"/>
            <a:ext cx="1415902" cy="11849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Producer</a:t>
            </a:r>
          </a:p>
        </p:txBody>
      </p:sp>
      <p:sp>
        <p:nvSpPr>
          <p:cNvPr id="19" name="Arrow: Down 18">
            <a:extLst>
              <a:ext uri="{FF2B5EF4-FFF2-40B4-BE49-F238E27FC236}">
                <a16:creationId xmlns:a16="http://schemas.microsoft.com/office/drawing/2014/main" id="{DCBBCCD7-2B44-5FCB-8840-18DE9B30AC3F}"/>
              </a:ext>
            </a:extLst>
          </p:cNvPr>
          <p:cNvSpPr/>
          <p:nvPr/>
        </p:nvSpPr>
        <p:spPr>
          <a:xfrm rot="18099558">
            <a:off x="2594370" y="2955820"/>
            <a:ext cx="634283" cy="459878"/>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Arrow: Down 19">
            <a:extLst>
              <a:ext uri="{FF2B5EF4-FFF2-40B4-BE49-F238E27FC236}">
                <a16:creationId xmlns:a16="http://schemas.microsoft.com/office/drawing/2014/main" id="{6AB42BA4-BC06-AB82-3634-03A78E7B0594}"/>
              </a:ext>
            </a:extLst>
          </p:cNvPr>
          <p:cNvSpPr/>
          <p:nvPr/>
        </p:nvSpPr>
        <p:spPr>
          <a:xfrm rot="14440267">
            <a:off x="2588002" y="5470777"/>
            <a:ext cx="634283" cy="459878"/>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Arrow: Down 20">
            <a:extLst>
              <a:ext uri="{FF2B5EF4-FFF2-40B4-BE49-F238E27FC236}">
                <a16:creationId xmlns:a16="http://schemas.microsoft.com/office/drawing/2014/main" id="{7C9A5109-F70F-8A81-920F-7B37F61882C2}"/>
              </a:ext>
            </a:extLst>
          </p:cNvPr>
          <p:cNvSpPr/>
          <p:nvPr/>
        </p:nvSpPr>
        <p:spPr>
          <a:xfrm rot="16200000">
            <a:off x="2588002" y="4215796"/>
            <a:ext cx="634283" cy="459878"/>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D42CDC12-A612-2FF2-A79F-6E4CE436FD04}"/>
              </a:ext>
            </a:extLst>
          </p:cNvPr>
          <p:cNvSpPr/>
          <p:nvPr/>
        </p:nvSpPr>
        <p:spPr>
          <a:xfrm>
            <a:off x="7540888" y="2689488"/>
            <a:ext cx="1350926" cy="11849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Consumer</a:t>
            </a:r>
          </a:p>
        </p:txBody>
      </p:sp>
      <p:sp>
        <p:nvSpPr>
          <p:cNvPr id="23" name="Rectangle 22">
            <a:extLst>
              <a:ext uri="{FF2B5EF4-FFF2-40B4-BE49-F238E27FC236}">
                <a16:creationId xmlns:a16="http://schemas.microsoft.com/office/drawing/2014/main" id="{C9048A9D-F209-A122-7D4D-864B9EC5C45F}"/>
              </a:ext>
            </a:extLst>
          </p:cNvPr>
          <p:cNvSpPr/>
          <p:nvPr/>
        </p:nvSpPr>
        <p:spPr>
          <a:xfrm>
            <a:off x="7517797" y="4594440"/>
            <a:ext cx="1374017" cy="11849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Consumer</a:t>
            </a:r>
          </a:p>
        </p:txBody>
      </p:sp>
      <p:sp>
        <p:nvSpPr>
          <p:cNvPr id="24" name="Arrow: Down 23">
            <a:extLst>
              <a:ext uri="{FF2B5EF4-FFF2-40B4-BE49-F238E27FC236}">
                <a16:creationId xmlns:a16="http://schemas.microsoft.com/office/drawing/2014/main" id="{7EDD44A0-247C-6865-D696-206BC9231346}"/>
              </a:ext>
            </a:extLst>
          </p:cNvPr>
          <p:cNvSpPr/>
          <p:nvPr/>
        </p:nvSpPr>
        <p:spPr>
          <a:xfrm rot="14599397">
            <a:off x="6812564" y="3287505"/>
            <a:ext cx="634283" cy="439467"/>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Arrow: Down 24">
            <a:extLst>
              <a:ext uri="{FF2B5EF4-FFF2-40B4-BE49-F238E27FC236}">
                <a16:creationId xmlns:a16="http://schemas.microsoft.com/office/drawing/2014/main" id="{844F28AA-1952-65D2-B261-E5959EA33BF2}"/>
              </a:ext>
            </a:extLst>
          </p:cNvPr>
          <p:cNvSpPr/>
          <p:nvPr/>
        </p:nvSpPr>
        <p:spPr>
          <a:xfrm rot="17924807">
            <a:off x="6798404" y="4683408"/>
            <a:ext cx="634283" cy="439467"/>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973245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3" name="Text Placeholder 2">
            <a:extLst>
              <a:ext uri="{FF2B5EF4-FFF2-40B4-BE49-F238E27FC236}">
                <a16:creationId xmlns:a16="http://schemas.microsoft.com/office/drawing/2014/main" id="{34F45E81-EB0A-9F4C-E27D-CAB3033893C6}"/>
              </a:ext>
            </a:extLst>
          </p:cNvPr>
          <p:cNvSpPr>
            <a:spLocks noGrp="1"/>
          </p:cNvSpPr>
          <p:nvPr>
            <p:ph type="body" idx="2"/>
          </p:nvPr>
        </p:nvSpPr>
        <p:spPr>
          <a:xfrm>
            <a:off x="4409519" y="974629"/>
            <a:ext cx="5565994" cy="3236238"/>
          </a:xfrm>
        </p:spPr>
        <p:txBody>
          <a:bodyPr/>
          <a:lstStyle/>
          <a:p>
            <a:pPr algn="just"/>
            <a:r>
              <a:rPr lang="en-US" sz="1800" b="1" dirty="0"/>
              <a:t>The task is as follows:</a:t>
            </a:r>
          </a:p>
          <a:p>
            <a:pPr marL="514350" indent="-285750" algn="just">
              <a:buFont typeface="Arial" panose="020B0604020202020204" pitchFamily="34" charset="0"/>
              <a:buChar char="•"/>
            </a:pPr>
            <a:r>
              <a:rPr lang="en-US" sz="1800" dirty="0"/>
              <a:t>the barber should sleep when there are no customers</a:t>
            </a:r>
          </a:p>
          <a:p>
            <a:pPr marL="514350" indent="-285750" algn="just">
              <a:buFont typeface="Arial" panose="020B0604020202020204" pitchFamily="34" charset="0"/>
              <a:buChar char="•"/>
            </a:pPr>
            <a:r>
              <a:rPr lang="en-US" sz="1800" dirty="0"/>
              <a:t>the barber must work when there are customers</a:t>
            </a:r>
          </a:p>
          <a:p>
            <a:pPr marL="514350" indent="-285750" algn="just">
              <a:buFont typeface="Arial" panose="020B0604020202020204" pitchFamily="34" charset="0"/>
              <a:buChar char="•"/>
            </a:pPr>
            <a:r>
              <a:rPr lang="en-US" sz="1800" dirty="0"/>
              <a:t>customers must be served on a first-come, first-served basis</a:t>
            </a:r>
          </a:p>
          <a:p>
            <a:pPr marL="514350" indent="-285750" algn="just">
              <a:buFont typeface="Arial" panose="020B0604020202020204" pitchFamily="34" charset="0"/>
              <a:buChar char="•"/>
            </a:pPr>
            <a:r>
              <a:rPr lang="en-US" sz="1800" dirty="0"/>
              <a:t>the number of waiting places is limited</a:t>
            </a:r>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p:txBody>
          <a:bodyPr/>
          <a:lstStyle/>
          <a:p>
            <a:pPr marL="228600" indent="0"/>
            <a:r>
              <a:rPr lang="en-US" sz="2400" dirty="0"/>
              <a:t>Sleeping barber problem</a:t>
            </a:r>
          </a:p>
        </p:txBody>
      </p:sp>
      <p:cxnSp>
        <p:nvCxnSpPr>
          <p:cNvPr id="2" name="Straight Connector 1">
            <a:extLst>
              <a:ext uri="{FF2B5EF4-FFF2-40B4-BE49-F238E27FC236}">
                <a16:creationId xmlns:a16="http://schemas.microsoft.com/office/drawing/2014/main" id="{3306152E-2D32-D0CA-185E-A9D9773D5DD2}"/>
              </a:ext>
            </a:extLst>
          </p:cNvPr>
          <p:cNvCxnSpPr>
            <a:cxnSpLocks/>
          </p:cNvCxnSpPr>
          <p:nvPr/>
        </p:nvCxnSpPr>
        <p:spPr>
          <a:xfrm>
            <a:off x="5012510" y="4116423"/>
            <a:ext cx="0" cy="9034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C58AB1D3-B189-8DCA-E97C-EF61AB0E7DB8}"/>
              </a:ext>
            </a:extLst>
          </p:cNvPr>
          <p:cNvCxnSpPr>
            <a:cxnSpLocks/>
          </p:cNvCxnSpPr>
          <p:nvPr/>
        </p:nvCxnSpPr>
        <p:spPr>
          <a:xfrm>
            <a:off x="5012510" y="5785040"/>
            <a:ext cx="0" cy="9034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C0122AD-FDF5-CF76-C189-C3C73DB773BE}"/>
              </a:ext>
            </a:extLst>
          </p:cNvPr>
          <p:cNvCxnSpPr>
            <a:cxnSpLocks/>
          </p:cNvCxnSpPr>
          <p:nvPr/>
        </p:nvCxnSpPr>
        <p:spPr>
          <a:xfrm flipH="1">
            <a:off x="4707794" y="5019860"/>
            <a:ext cx="304716" cy="76518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83E8BD6-189B-48B3-569B-84A0A8D04424}"/>
              </a:ext>
            </a:extLst>
          </p:cNvPr>
          <p:cNvPicPr>
            <a:picLocks noChangeAspect="1"/>
          </p:cNvPicPr>
          <p:nvPr/>
        </p:nvPicPr>
        <p:blipFill>
          <a:blip r:embed="rId3"/>
          <a:stretch>
            <a:fillRect/>
          </a:stretch>
        </p:blipFill>
        <p:spPr>
          <a:xfrm>
            <a:off x="1574718" y="4262641"/>
            <a:ext cx="1034881" cy="1013090"/>
          </a:xfrm>
          <a:prstGeom prst="rect">
            <a:avLst/>
          </a:prstGeom>
        </p:spPr>
      </p:pic>
      <p:pic>
        <p:nvPicPr>
          <p:cNvPr id="8" name="Picture 7">
            <a:extLst>
              <a:ext uri="{FF2B5EF4-FFF2-40B4-BE49-F238E27FC236}">
                <a16:creationId xmlns:a16="http://schemas.microsoft.com/office/drawing/2014/main" id="{DAF6DFF7-E5E7-7E8B-59B3-A508EBC944DD}"/>
              </a:ext>
            </a:extLst>
          </p:cNvPr>
          <p:cNvPicPr>
            <a:picLocks noChangeAspect="1"/>
          </p:cNvPicPr>
          <p:nvPr/>
        </p:nvPicPr>
        <p:blipFill>
          <a:blip r:embed="rId3"/>
          <a:stretch>
            <a:fillRect/>
          </a:stretch>
        </p:blipFill>
        <p:spPr>
          <a:xfrm>
            <a:off x="2618305" y="4262641"/>
            <a:ext cx="1034881" cy="1013090"/>
          </a:xfrm>
          <a:prstGeom prst="rect">
            <a:avLst/>
          </a:prstGeom>
        </p:spPr>
      </p:pic>
      <p:pic>
        <p:nvPicPr>
          <p:cNvPr id="9" name="Picture 8">
            <a:extLst>
              <a:ext uri="{FF2B5EF4-FFF2-40B4-BE49-F238E27FC236}">
                <a16:creationId xmlns:a16="http://schemas.microsoft.com/office/drawing/2014/main" id="{D631718E-56BA-192C-A050-7E4F2EE50366}"/>
              </a:ext>
            </a:extLst>
          </p:cNvPr>
          <p:cNvPicPr>
            <a:picLocks noChangeAspect="1"/>
          </p:cNvPicPr>
          <p:nvPr/>
        </p:nvPicPr>
        <p:blipFill>
          <a:blip r:embed="rId3"/>
          <a:stretch>
            <a:fillRect/>
          </a:stretch>
        </p:blipFill>
        <p:spPr>
          <a:xfrm>
            <a:off x="3569755" y="4262641"/>
            <a:ext cx="1034881" cy="1013090"/>
          </a:xfrm>
          <a:prstGeom prst="rect">
            <a:avLst/>
          </a:prstGeom>
        </p:spPr>
      </p:pic>
      <p:pic>
        <p:nvPicPr>
          <p:cNvPr id="10" name="Picture 9">
            <a:extLst>
              <a:ext uri="{FF2B5EF4-FFF2-40B4-BE49-F238E27FC236}">
                <a16:creationId xmlns:a16="http://schemas.microsoft.com/office/drawing/2014/main" id="{443D8EFA-7F75-591F-F3DD-3A24D80AB883}"/>
              </a:ext>
            </a:extLst>
          </p:cNvPr>
          <p:cNvPicPr>
            <a:picLocks noChangeAspect="1"/>
          </p:cNvPicPr>
          <p:nvPr/>
        </p:nvPicPr>
        <p:blipFill>
          <a:blip r:embed="rId3"/>
          <a:stretch>
            <a:fillRect/>
          </a:stretch>
        </p:blipFill>
        <p:spPr>
          <a:xfrm>
            <a:off x="643070" y="4262641"/>
            <a:ext cx="1034881" cy="1013090"/>
          </a:xfrm>
          <a:prstGeom prst="rect">
            <a:avLst/>
          </a:prstGeom>
        </p:spPr>
      </p:pic>
      <p:pic>
        <p:nvPicPr>
          <p:cNvPr id="11" name="Picture 10">
            <a:extLst>
              <a:ext uri="{FF2B5EF4-FFF2-40B4-BE49-F238E27FC236}">
                <a16:creationId xmlns:a16="http://schemas.microsoft.com/office/drawing/2014/main" id="{81EBBE03-369B-5EEE-3284-3B2F52796E21}"/>
              </a:ext>
            </a:extLst>
          </p:cNvPr>
          <p:cNvPicPr>
            <a:picLocks noChangeAspect="1"/>
          </p:cNvPicPr>
          <p:nvPr/>
        </p:nvPicPr>
        <p:blipFill>
          <a:blip r:embed="rId4"/>
          <a:stretch>
            <a:fillRect/>
          </a:stretch>
        </p:blipFill>
        <p:spPr>
          <a:xfrm>
            <a:off x="5593773" y="4149859"/>
            <a:ext cx="1603892" cy="1635181"/>
          </a:xfrm>
          <a:prstGeom prst="rect">
            <a:avLst/>
          </a:prstGeom>
        </p:spPr>
      </p:pic>
      <p:pic>
        <p:nvPicPr>
          <p:cNvPr id="12" name="Picture 11">
            <a:extLst>
              <a:ext uri="{FF2B5EF4-FFF2-40B4-BE49-F238E27FC236}">
                <a16:creationId xmlns:a16="http://schemas.microsoft.com/office/drawing/2014/main" id="{7B22C6EE-1CF4-F753-C9B2-747B9D2C2DDE}"/>
              </a:ext>
            </a:extLst>
          </p:cNvPr>
          <p:cNvPicPr>
            <a:picLocks noChangeAspect="1"/>
          </p:cNvPicPr>
          <p:nvPr/>
        </p:nvPicPr>
        <p:blipFill>
          <a:blip r:embed="rId5"/>
          <a:stretch>
            <a:fillRect/>
          </a:stretch>
        </p:blipFill>
        <p:spPr>
          <a:xfrm>
            <a:off x="7605539" y="5582613"/>
            <a:ext cx="2056325" cy="1013090"/>
          </a:xfrm>
          <a:prstGeom prst="rect">
            <a:avLst/>
          </a:prstGeom>
        </p:spPr>
      </p:pic>
      <p:cxnSp>
        <p:nvCxnSpPr>
          <p:cNvPr id="13" name="Straight Connector 12">
            <a:extLst>
              <a:ext uri="{FF2B5EF4-FFF2-40B4-BE49-F238E27FC236}">
                <a16:creationId xmlns:a16="http://schemas.microsoft.com/office/drawing/2014/main" id="{EFB362F1-D8C1-4880-2534-AA749E6C4D7B}"/>
              </a:ext>
            </a:extLst>
          </p:cNvPr>
          <p:cNvCxnSpPr>
            <a:cxnSpLocks/>
          </p:cNvCxnSpPr>
          <p:nvPr/>
        </p:nvCxnSpPr>
        <p:spPr>
          <a:xfrm>
            <a:off x="439134" y="4065792"/>
            <a:ext cx="0" cy="9034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C935284-1DA4-0473-FBF4-50767947EE01}"/>
              </a:ext>
            </a:extLst>
          </p:cNvPr>
          <p:cNvCxnSpPr>
            <a:cxnSpLocks/>
          </p:cNvCxnSpPr>
          <p:nvPr/>
        </p:nvCxnSpPr>
        <p:spPr>
          <a:xfrm>
            <a:off x="439134" y="5734409"/>
            <a:ext cx="0" cy="9034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9A94334-B5B6-E77B-1F8B-99646A65B935}"/>
              </a:ext>
            </a:extLst>
          </p:cNvPr>
          <p:cNvCxnSpPr>
            <a:cxnSpLocks/>
          </p:cNvCxnSpPr>
          <p:nvPr/>
        </p:nvCxnSpPr>
        <p:spPr>
          <a:xfrm flipH="1">
            <a:off x="134418" y="4969229"/>
            <a:ext cx="304716" cy="7651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2F0D620-9B9C-10B3-5F65-7FD20D78FB04}"/>
              </a:ext>
            </a:extLst>
          </p:cNvPr>
          <p:cNvCxnSpPr>
            <a:cxnSpLocks/>
          </p:cNvCxnSpPr>
          <p:nvPr/>
        </p:nvCxnSpPr>
        <p:spPr>
          <a:xfrm>
            <a:off x="439134" y="6637846"/>
            <a:ext cx="9332444" cy="5063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3B1F77A-9E3D-29C5-C77A-374B6E49ECF4}"/>
              </a:ext>
            </a:extLst>
          </p:cNvPr>
          <p:cNvCxnSpPr>
            <a:cxnSpLocks/>
          </p:cNvCxnSpPr>
          <p:nvPr/>
        </p:nvCxnSpPr>
        <p:spPr>
          <a:xfrm>
            <a:off x="439134" y="4084290"/>
            <a:ext cx="9332444" cy="5063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53D7437-6698-2C00-0C2E-10FF67704E33}"/>
              </a:ext>
            </a:extLst>
          </p:cNvPr>
          <p:cNvCxnSpPr>
            <a:cxnSpLocks/>
          </p:cNvCxnSpPr>
          <p:nvPr/>
        </p:nvCxnSpPr>
        <p:spPr>
          <a:xfrm flipH="1">
            <a:off x="9751331" y="4116423"/>
            <a:ext cx="20247" cy="2546739"/>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D7F849BA-BBD6-D439-2169-A0A08E118808}"/>
              </a:ext>
            </a:extLst>
          </p:cNvPr>
          <p:cNvPicPr>
            <a:picLocks noChangeAspect="1"/>
          </p:cNvPicPr>
          <p:nvPr/>
        </p:nvPicPr>
        <p:blipFill>
          <a:blip r:embed="rId3"/>
          <a:stretch>
            <a:fillRect/>
          </a:stretch>
        </p:blipFill>
        <p:spPr>
          <a:xfrm>
            <a:off x="743850" y="5402450"/>
            <a:ext cx="1034881" cy="1013090"/>
          </a:xfrm>
          <a:prstGeom prst="rect">
            <a:avLst/>
          </a:prstGeom>
        </p:spPr>
      </p:pic>
      <p:pic>
        <p:nvPicPr>
          <p:cNvPr id="20" name="Picture 19">
            <a:extLst>
              <a:ext uri="{FF2B5EF4-FFF2-40B4-BE49-F238E27FC236}">
                <a16:creationId xmlns:a16="http://schemas.microsoft.com/office/drawing/2014/main" id="{D238F6C0-43A7-B391-C451-85FC1FC0742B}"/>
              </a:ext>
            </a:extLst>
          </p:cNvPr>
          <p:cNvPicPr>
            <a:picLocks noChangeAspect="1"/>
          </p:cNvPicPr>
          <p:nvPr/>
        </p:nvPicPr>
        <p:blipFill>
          <a:blip r:embed="rId3"/>
          <a:stretch>
            <a:fillRect/>
          </a:stretch>
        </p:blipFill>
        <p:spPr>
          <a:xfrm>
            <a:off x="1690941" y="5444593"/>
            <a:ext cx="1034881" cy="1013090"/>
          </a:xfrm>
          <a:prstGeom prst="rect">
            <a:avLst/>
          </a:prstGeom>
        </p:spPr>
      </p:pic>
      <p:pic>
        <p:nvPicPr>
          <p:cNvPr id="21" name="Picture 20">
            <a:extLst>
              <a:ext uri="{FF2B5EF4-FFF2-40B4-BE49-F238E27FC236}">
                <a16:creationId xmlns:a16="http://schemas.microsoft.com/office/drawing/2014/main" id="{F4DC0306-F913-ED9F-48D8-7713370FA09F}"/>
              </a:ext>
            </a:extLst>
          </p:cNvPr>
          <p:cNvPicPr>
            <a:picLocks noChangeAspect="1"/>
          </p:cNvPicPr>
          <p:nvPr/>
        </p:nvPicPr>
        <p:blipFill>
          <a:blip r:embed="rId3"/>
          <a:stretch>
            <a:fillRect/>
          </a:stretch>
        </p:blipFill>
        <p:spPr>
          <a:xfrm>
            <a:off x="2753910" y="5469790"/>
            <a:ext cx="1034881" cy="1013090"/>
          </a:xfrm>
          <a:prstGeom prst="rect">
            <a:avLst/>
          </a:prstGeom>
        </p:spPr>
      </p:pic>
      <p:pic>
        <p:nvPicPr>
          <p:cNvPr id="22" name="Picture 21">
            <a:extLst>
              <a:ext uri="{FF2B5EF4-FFF2-40B4-BE49-F238E27FC236}">
                <a16:creationId xmlns:a16="http://schemas.microsoft.com/office/drawing/2014/main" id="{ABF3B11D-1ED1-8873-1B7B-CD47C6DE22D9}"/>
              </a:ext>
            </a:extLst>
          </p:cNvPr>
          <p:cNvPicPr>
            <a:picLocks noChangeAspect="1"/>
          </p:cNvPicPr>
          <p:nvPr/>
        </p:nvPicPr>
        <p:blipFill>
          <a:blip r:embed="rId3"/>
          <a:stretch>
            <a:fillRect/>
          </a:stretch>
        </p:blipFill>
        <p:spPr>
          <a:xfrm>
            <a:off x="3649184" y="5469790"/>
            <a:ext cx="1034881" cy="1013090"/>
          </a:xfrm>
          <a:prstGeom prst="rect">
            <a:avLst/>
          </a:prstGeom>
        </p:spPr>
      </p:pic>
    </p:spTree>
    <p:extLst>
      <p:ext uri="{BB962C8B-B14F-4D97-AF65-F5344CB8AC3E}">
        <p14:creationId xmlns:p14="http://schemas.microsoft.com/office/powerpoint/2010/main" val="13234104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3" name="Text Placeholder 2">
            <a:extLst>
              <a:ext uri="{FF2B5EF4-FFF2-40B4-BE49-F238E27FC236}">
                <a16:creationId xmlns:a16="http://schemas.microsoft.com/office/drawing/2014/main" id="{34F45E81-EB0A-9F4C-E27D-CAB3033893C6}"/>
              </a:ext>
            </a:extLst>
          </p:cNvPr>
          <p:cNvSpPr>
            <a:spLocks noGrp="1"/>
          </p:cNvSpPr>
          <p:nvPr>
            <p:ph type="body" idx="2"/>
          </p:nvPr>
        </p:nvSpPr>
        <p:spPr>
          <a:xfrm>
            <a:off x="0" y="2071803"/>
            <a:ext cx="4952999" cy="3597477"/>
          </a:xfrm>
        </p:spPr>
        <p:txBody>
          <a:bodyPr/>
          <a:lstStyle/>
          <a:p>
            <a:pPr algn="just"/>
            <a:r>
              <a:rPr lang="en-US" sz="1800" dirty="0"/>
              <a:t>Five philosophers are sitting at a round table who do not communicate with each other.</a:t>
            </a:r>
          </a:p>
          <a:p>
            <a:pPr algn="just"/>
            <a:r>
              <a:rPr lang="en-US" sz="1800" dirty="0"/>
              <a:t>There is a plate of spaghetti in front of everyone, and there are five forks on the table: one to the left and one to the right of the plate.</a:t>
            </a:r>
          </a:p>
          <a:p>
            <a:pPr algn="just"/>
            <a:r>
              <a:rPr lang="en-US" sz="1800" dirty="0"/>
              <a:t>Every philosopher can either eat or think at a certain point in time.</a:t>
            </a:r>
          </a:p>
          <a:p>
            <a:pPr algn="just"/>
            <a:r>
              <a:rPr lang="en-US" sz="1800" dirty="0"/>
              <a:t>To eat, the philosopher needs to have two forks while eating (an alternative version of the problem describes Chinese chopsticks).</a:t>
            </a:r>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a:xfrm>
            <a:off x="433403" y="1562684"/>
            <a:ext cx="7179748" cy="550863"/>
          </a:xfrm>
        </p:spPr>
        <p:txBody>
          <a:bodyPr/>
          <a:lstStyle/>
          <a:p>
            <a:pPr marL="228600" indent="0"/>
            <a:r>
              <a:rPr lang="en-US" sz="2400" dirty="0"/>
              <a:t>Dining Philosophers problem</a:t>
            </a:r>
          </a:p>
        </p:txBody>
      </p:sp>
      <p:pic>
        <p:nvPicPr>
          <p:cNvPr id="2" name="Picture 1">
            <a:extLst>
              <a:ext uri="{FF2B5EF4-FFF2-40B4-BE49-F238E27FC236}">
                <a16:creationId xmlns:a16="http://schemas.microsoft.com/office/drawing/2014/main" id="{998C56AD-CC6B-8C6B-A258-172E71D71B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5933" y="1562684"/>
            <a:ext cx="4840067" cy="5019964"/>
          </a:xfrm>
          <a:prstGeom prst="rect">
            <a:avLst/>
          </a:prstGeom>
        </p:spPr>
      </p:pic>
    </p:spTree>
    <p:extLst>
      <p:ext uri="{BB962C8B-B14F-4D97-AF65-F5344CB8AC3E}">
        <p14:creationId xmlns:p14="http://schemas.microsoft.com/office/powerpoint/2010/main" val="24119714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a:xfrm>
            <a:off x="433402" y="1562684"/>
            <a:ext cx="5032449" cy="550863"/>
          </a:xfrm>
        </p:spPr>
        <p:txBody>
          <a:bodyPr/>
          <a:lstStyle/>
          <a:p>
            <a:pPr marL="228600" indent="0"/>
            <a:r>
              <a:rPr lang="en-US" sz="2400" dirty="0"/>
              <a:t>Readers</a:t>
            </a:r>
            <a:r>
              <a:rPr lang="ru-RU" sz="2400" dirty="0"/>
              <a:t>-</a:t>
            </a:r>
            <a:r>
              <a:rPr lang="en-US" sz="2400" dirty="0"/>
              <a:t>writers problem</a:t>
            </a:r>
          </a:p>
        </p:txBody>
      </p:sp>
      <p:sp>
        <p:nvSpPr>
          <p:cNvPr id="6" name="Scroll: Vertical 5">
            <a:extLst>
              <a:ext uri="{FF2B5EF4-FFF2-40B4-BE49-F238E27FC236}">
                <a16:creationId xmlns:a16="http://schemas.microsoft.com/office/drawing/2014/main" id="{164F6EEC-AC31-2068-EA2B-D493D2E316C1}"/>
              </a:ext>
            </a:extLst>
          </p:cNvPr>
          <p:cNvSpPr/>
          <p:nvPr/>
        </p:nvSpPr>
        <p:spPr>
          <a:xfrm>
            <a:off x="4197390" y="3392649"/>
            <a:ext cx="1819563" cy="1911927"/>
          </a:xfrm>
          <a:prstGeom prst="verticalScroll">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Shared memory</a:t>
            </a:r>
          </a:p>
        </p:txBody>
      </p:sp>
      <p:sp>
        <p:nvSpPr>
          <p:cNvPr id="7" name="Rectangle 6">
            <a:extLst>
              <a:ext uri="{FF2B5EF4-FFF2-40B4-BE49-F238E27FC236}">
                <a16:creationId xmlns:a16="http://schemas.microsoft.com/office/drawing/2014/main" id="{D6BE07B7-C566-6EB5-1A71-BED6B3099799}"/>
              </a:ext>
            </a:extLst>
          </p:cNvPr>
          <p:cNvSpPr/>
          <p:nvPr/>
        </p:nvSpPr>
        <p:spPr>
          <a:xfrm>
            <a:off x="2306961" y="2292323"/>
            <a:ext cx="1126837" cy="11849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Writer</a:t>
            </a:r>
          </a:p>
        </p:txBody>
      </p:sp>
      <p:sp>
        <p:nvSpPr>
          <p:cNvPr id="8" name="Rectangle 7">
            <a:extLst>
              <a:ext uri="{FF2B5EF4-FFF2-40B4-BE49-F238E27FC236}">
                <a16:creationId xmlns:a16="http://schemas.microsoft.com/office/drawing/2014/main" id="{C7B4C525-D434-D53B-6672-7CA2826190AB}"/>
              </a:ext>
            </a:extLst>
          </p:cNvPr>
          <p:cNvSpPr/>
          <p:nvPr/>
        </p:nvSpPr>
        <p:spPr>
          <a:xfrm>
            <a:off x="2306638" y="3788984"/>
            <a:ext cx="1126837" cy="11849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Writer</a:t>
            </a:r>
          </a:p>
        </p:txBody>
      </p:sp>
      <p:sp>
        <p:nvSpPr>
          <p:cNvPr id="9" name="Rectangle 8">
            <a:extLst>
              <a:ext uri="{FF2B5EF4-FFF2-40B4-BE49-F238E27FC236}">
                <a16:creationId xmlns:a16="http://schemas.microsoft.com/office/drawing/2014/main" id="{696DE493-1E0E-7262-92D9-AB507B9829EC}"/>
              </a:ext>
            </a:extLst>
          </p:cNvPr>
          <p:cNvSpPr/>
          <p:nvPr/>
        </p:nvSpPr>
        <p:spPr>
          <a:xfrm>
            <a:off x="2306638" y="5311597"/>
            <a:ext cx="1126837" cy="11849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Writer</a:t>
            </a:r>
          </a:p>
        </p:txBody>
      </p:sp>
      <p:sp>
        <p:nvSpPr>
          <p:cNvPr id="10" name="Rectangle 9">
            <a:extLst>
              <a:ext uri="{FF2B5EF4-FFF2-40B4-BE49-F238E27FC236}">
                <a16:creationId xmlns:a16="http://schemas.microsoft.com/office/drawing/2014/main" id="{5B66A844-92A3-4F35-B7C7-C16B73D6684D}"/>
              </a:ext>
            </a:extLst>
          </p:cNvPr>
          <p:cNvSpPr/>
          <p:nvPr/>
        </p:nvSpPr>
        <p:spPr>
          <a:xfrm>
            <a:off x="6781192" y="2814178"/>
            <a:ext cx="1126837" cy="11849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Reader</a:t>
            </a:r>
          </a:p>
        </p:txBody>
      </p:sp>
      <p:sp>
        <p:nvSpPr>
          <p:cNvPr id="11" name="Rectangle 10">
            <a:extLst>
              <a:ext uri="{FF2B5EF4-FFF2-40B4-BE49-F238E27FC236}">
                <a16:creationId xmlns:a16="http://schemas.microsoft.com/office/drawing/2014/main" id="{105CED3B-357D-AF76-A6D3-E68D2998A572}"/>
              </a:ext>
            </a:extLst>
          </p:cNvPr>
          <p:cNvSpPr/>
          <p:nvPr/>
        </p:nvSpPr>
        <p:spPr>
          <a:xfrm>
            <a:off x="6758102" y="4719130"/>
            <a:ext cx="1126837" cy="11849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Reader</a:t>
            </a:r>
          </a:p>
        </p:txBody>
      </p:sp>
      <p:sp>
        <p:nvSpPr>
          <p:cNvPr id="12" name="Arrow: Down 11">
            <a:extLst>
              <a:ext uri="{FF2B5EF4-FFF2-40B4-BE49-F238E27FC236}">
                <a16:creationId xmlns:a16="http://schemas.microsoft.com/office/drawing/2014/main" id="{C8DE49E4-68E2-F01D-44E2-8A52C138EAF1}"/>
              </a:ext>
            </a:extLst>
          </p:cNvPr>
          <p:cNvSpPr/>
          <p:nvPr/>
        </p:nvSpPr>
        <p:spPr>
          <a:xfrm rot="18099558">
            <a:off x="3626779" y="2955820"/>
            <a:ext cx="634283" cy="459878"/>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Arrow: Down 12">
            <a:extLst>
              <a:ext uri="{FF2B5EF4-FFF2-40B4-BE49-F238E27FC236}">
                <a16:creationId xmlns:a16="http://schemas.microsoft.com/office/drawing/2014/main" id="{0F0D367E-2462-1C25-C111-81640D2039FE}"/>
              </a:ext>
            </a:extLst>
          </p:cNvPr>
          <p:cNvSpPr/>
          <p:nvPr/>
        </p:nvSpPr>
        <p:spPr>
          <a:xfrm rot="14440267">
            <a:off x="3620411" y="5470777"/>
            <a:ext cx="634283" cy="459878"/>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Arrow: Down 13">
            <a:extLst>
              <a:ext uri="{FF2B5EF4-FFF2-40B4-BE49-F238E27FC236}">
                <a16:creationId xmlns:a16="http://schemas.microsoft.com/office/drawing/2014/main" id="{E7BAAA74-7A53-F25C-8AE5-05381CD62053}"/>
              </a:ext>
            </a:extLst>
          </p:cNvPr>
          <p:cNvSpPr/>
          <p:nvPr/>
        </p:nvSpPr>
        <p:spPr>
          <a:xfrm rot="16200000">
            <a:off x="3620411" y="4215796"/>
            <a:ext cx="634283" cy="459878"/>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Arrow: Down 14">
            <a:extLst>
              <a:ext uri="{FF2B5EF4-FFF2-40B4-BE49-F238E27FC236}">
                <a16:creationId xmlns:a16="http://schemas.microsoft.com/office/drawing/2014/main" id="{6C2D5D37-2F96-BDB6-34DC-89E625207B8B}"/>
              </a:ext>
            </a:extLst>
          </p:cNvPr>
          <p:cNvSpPr/>
          <p:nvPr/>
        </p:nvSpPr>
        <p:spPr>
          <a:xfrm rot="14599397">
            <a:off x="6061989" y="3397408"/>
            <a:ext cx="634283" cy="459878"/>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Arrow: Down 15">
            <a:extLst>
              <a:ext uri="{FF2B5EF4-FFF2-40B4-BE49-F238E27FC236}">
                <a16:creationId xmlns:a16="http://schemas.microsoft.com/office/drawing/2014/main" id="{902AE717-B931-258C-A651-4F27E56B5038}"/>
              </a:ext>
            </a:extLst>
          </p:cNvPr>
          <p:cNvSpPr/>
          <p:nvPr/>
        </p:nvSpPr>
        <p:spPr>
          <a:xfrm rot="17924807">
            <a:off x="6047656" y="4802801"/>
            <a:ext cx="634283" cy="459878"/>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681361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3" name="Text Placeholder 2">
            <a:extLst>
              <a:ext uri="{FF2B5EF4-FFF2-40B4-BE49-F238E27FC236}">
                <a16:creationId xmlns:a16="http://schemas.microsoft.com/office/drawing/2014/main" id="{34F45E81-EB0A-9F4C-E27D-CAB3033893C6}"/>
              </a:ext>
            </a:extLst>
          </p:cNvPr>
          <p:cNvSpPr>
            <a:spLocks noGrp="1"/>
          </p:cNvSpPr>
          <p:nvPr>
            <p:ph type="body" idx="2"/>
          </p:nvPr>
        </p:nvSpPr>
        <p:spPr>
          <a:xfrm>
            <a:off x="433401" y="2071803"/>
            <a:ext cx="9039195" cy="3597477"/>
          </a:xfrm>
        </p:spPr>
        <p:txBody>
          <a:bodyPr/>
          <a:lstStyle/>
          <a:p>
            <a:pPr algn="just"/>
            <a:r>
              <a:rPr lang="en-US" sz="1800" dirty="0"/>
              <a:t>Traditional locks, such as </a:t>
            </a:r>
            <a:r>
              <a:rPr lang="en-US" sz="1800" b="1" dirty="0"/>
              <a:t>std::mutex</a:t>
            </a:r>
            <a:r>
              <a:rPr lang="en-US" sz="1800" dirty="0"/>
              <a:t>, typically (depending on OS implementation) rely on a combination of </a:t>
            </a:r>
            <a:r>
              <a:rPr lang="en-US" sz="1800" b="1" dirty="0"/>
              <a:t>atomic</a:t>
            </a:r>
            <a:r>
              <a:rPr lang="en-US" sz="1800" dirty="0"/>
              <a:t> operations, such as compare-and-swap, and kernel-level synchronization primitives, such as semaphores, to ensure that only one thread can access a critical section of code at a time.</a:t>
            </a:r>
          </a:p>
          <a:p>
            <a:pPr algn="just"/>
            <a:r>
              <a:rPr lang="en-US" sz="1800" dirty="0"/>
              <a:t>While this approach is generally effective, it can be </a:t>
            </a:r>
            <a:r>
              <a:rPr lang="en-US" sz="1800" b="1" dirty="0"/>
              <a:t>slower</a:t>
            </a:r>
            <a:r>
              <a:rPr lang="en-US" sz="1800" dirty="0"/>
              <a:t> than using atomic variables, especially in cases where contention is high and threads frequently need to wait for access to the critical section.</a:t>
            </a:r>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a:xfrm>
            <a:off x="433403" y="1562684"/>
            <a:ext cx="6696862" cy="550863"/>
          </a:xfrm>
        </p:spPr>
        <p:txBody>
          <a:bodyPr/>
          <a:lstStyle/>
          <a:p>
            <a:r>
              <a:rPr lang="en-US" dirty="0"/>
              <a:t>Disadvantages of traditional locks</a:t>
            </a:r>
          </a:p>
        </p:txBody>
      </p:sp>
    </p:spTree>
    <p:extLst>
      <p:ext uri="{BB962C8B-B14F-4D97-AF65-F5344CB8AC3E}">
        <p14:creationId xmlns:p14="http://schemas.microsoft.com/office/powerpoint/2010/main" val="2288880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3" name="Text Placeholder 2">
            <a:extLst>
              <a:ext uri="{FF2B5EF4-FFF2-40B4-BE49-F238E27FC236}">
                <a16:creationId xmlns:a16="http://schemas.microsoft.com/office/drawing/2014/main" id="{34F45E81-EB0A-9F4C-E27D-CAB3033893C6}"/>
              </a:ext>
            </a:extLst>
          </p:cNvPr>
          <p:cNvSpPr>
            <a:spLocks noGrp="1"/>
          </p:cNvSpPr>
          <p:nvPr>
            <p:ph type="body" idx="2"/>
          </p:nvPr>
        </p:nvSpPr>
        <p:spPr/>
        <p:txBody>
          <a:bodyPr/>
          <a:lstStyle/>
          <a:p>
            <a:pPr algn="just"/>
            <a:r>
              <a:rPr lang="en-US" dirty="0"/>
              <a:t>Is a form of computing in which several computations are executed concurrently - during overlapping time periods - instead of sequentially - with one completing before the next starts. </a:t>
            </a:r>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p:txBody>
          <a:bodyPr/>
          <a:lstStyle/>
          <a:p>
            <a:r>
              <a:rPr lang="en-US" dirty="0"/>
              <a:t>Concurrent programming</a:t>
            </a:r>
          </a:p>
        </p:txBody>
      </p:sp>
      <p:sp>
        <p:nvSpPr>
          <p:cNvPr id="6" name="TextBox 5">
            <a:extLst>
              <a:ext uri="{FF2B5EF4-FFF2-40B4-BE49-F238E27FC236}">
                <a16:creationId xmlns:a16="http://schemas.microsoft.com/office/drawing/2014/main" id="{18E463B1-5BE1-236F-5529-6FAE64974B78}"/>
              </a:ext>
            </a:extLst>
          </p:cNvPr>
          <p:cNvSpPr txBox="1"/>
          <p:nvPr/>
        </p:nvSpPr>
        <p:spPr>
          <a:xfrm>
            <a:off x="4318000" y="3058498"/>
            <a:ext cx="5059680" cy="2893100"/>
          </a:xfrm>
          <a:prstGeom prst="rect">
            <a:avLst/>
          </a:prstGeom>
          <a:noFill/>
        </p:spPr>
        <p:txBody>
          <a:bodyPr wrap="square">
            <a:spAutoFit/>
          </a:bodyPr>
          <a:lstStyle/>
          <a:p>
            <a:r>
              <a:rPr lang="en-US" sz="1400" dirty="0">
                <a:solidFill>
                  <a:schemeClr val="tx1"/>
                </a:solidFill>
                <a:latin typeface="Consolas" panose="020B0609020204030204" pitchFamily="49" charset="0"/>
              </a:rPr>
              <a:t>// A classic example with cash withdrawal problem</a:t>
            </a:r>
          </a:p>
          <a:p>
            <a:r>
              <a:rPr lang="en-US" dirty="0">
                <a:solidFill>
                  <a:schemeClr val="tx1"/>
                </a:solidFill>
                <a:latin typeface="Consolas" panose="020B0609020204030204" pitchFamily="49" charset="0"/>
              </a:rPr>
              <a:t>// Assume that we have 2 parallel calls withdraw(250) and the balance is 500</a:t>
            </a:r>
          </a:p>
          <a:p>
            <a:endParaRPr lang="en-US" sz="1400" dirty="0">
              <a:solidFill>
                <a:srgbClr val="0000FF"/>
              </a:solidFill>
              <a:latin typeface="Consolas" panose="020B0609020204030204" pitchFamily="49" charset="0"/>
            </a:endParaRPr>
          </a:p>
          <a:p>
            <a:r>
              <a:rPr lang="en-US" sz="1400" dirty="0">
                <a:solidFill>
                  <a:srgbClr val="0000FF"/>
                </a:solidFill>
                <a:latin typeface="Consolas" panose="020B0609020204030204" pitchFamily="49" charset="0"/>
              </a:rPr>
              <a:t>bool</a:t>
            </a:r>
            <a:r>
              <a:rPr lang="en-US" sz="1400" dirty="0">
                <a:solidFill>
                  <a:srgbClr val="000000"/>
                </a:solidFill>
                <a:latin typeface="Consolas" panose="020B0609020204030204" pitchFamily="49" charset="0"/>
              </a:rPr>
              <a:t> withdraw(</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withdrawal</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if</a:t>
            </a:r>
            <a:r>
              <a:rPr lang="en-US" sz="1400" dirty="0">
                <a:solidFill>
                  <a:srgbClr val="000000"/>
                </a:solidFill>
                <a:latin typeface="Consolas" panose="020B0609020204030204" pitchFamily="49" charset="0"/>
              </a:rPr>
              <a:t> (balance &gt;= </a:t>
            </a:r>
            <a:r>
              <a:rPr lang="en-US" sz="1400" dirty="0">
                <a:solidFill>
                  <a:srgbClr val="808080"/>
                </a:solidFill>
                <a:latin typeface="Consolas" panose="020B0609020204030204" pitchFamily="49" charset="0"/>
              </a:rPr>
              <a:t>withdrawal</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balance -= </a:t>
            </a:r>
            <a:r>
              <a:rPr lang="en-US" sz="1400" dirty="0">
                <a:solidFill>
                  <a:srgbClr val="808080"/>
                </a:solidFill>
                <a:latin typeface="Consolas" panose="020B0609020204030204" pitchFamily="49" charset="0"/>
              </a:rPr>
              <a:t>withdrawal</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true</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false</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7074573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3" name="Text Placeholder 2">
            <a:extLst>
              <a:ext uri="{FF2B5EF4-FFF2-40B4-BE49-F238E27FC236}">
                <a16:creationId xmlns:a16="http://schemas.microsoft.com/office/drawing/2014/main" id="{34F45E81-EB0A-9F4C-E27D-CAB3033893C6}"/>
              </a:ext>
            </a:extLst>
          </p:cNvPr>
          <p:cNvSpPr>
            <a:spLocks noGrp="1"/>
          </p:cNvSpPr>
          <p:nvPr>
            <p:ph type="body" idx="2"/>
          </p:nvPr>
        </p:nvSpPr>
        <p:spPr>
          <a:xfrm>
            <a:off x="433401" y="2071803"/>
            <a:ext cx="9039195" cy="3597477"/>
          </a:xfrm>
        </p:spPr>
        <p:txBody>
          <a:bodyPr/>
          <a:lstStyle/>
          <a:p>
            <a:pPr algn="just"/>
            <a:r>
              <a:rPr lang="en-US" sz="1800" b="1" dirty="0"/>
              <a:t>Atomic variables</a:t>
            </a:r>
            <a:r>
              <a:rPr lang="en-US" sz="1800" dirty="0"/>
              <a:t>, on the other hand, use hardware-supported atomic operations to ensure that read-modify-write operations on the variable are performed atomically, without the need for additional synchronization overhead.</a:t>
            </a:r>
          </a:p>
          <a:p>
            <a:pPr algn="just"/>
            <a:r>
              <a:rPr lang="en-US" sz="1800" dirty="0"/>
              <a:t>This means that multiple threads can safely read and write to the same atomic variable without the need for locks or other synchronization primitives.</a:t>
            </a:r>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a:xfrm>
            <a:off x="433402" y="1562684"/>
            <a:ext cx="4405725" cy="550863"/>
          </a:xfrm>
        </p:spPr>
        <p:txBody>
          <a:bodyPr/>
          <a:lstStyle/>
          <a:p>
            <a:r>
              <a:rPr lang="en-US" dirty="0"/>
              <a:t>Atomic operations</a:t>
            </a:r>
          </a:p>
        </p:txBody>
      </p:sp>
    </p:spTree>
    <p:extLst>
      <p:ext uri="{BB962C8B-B14F-4D97-AF65-F5344CB8AC3E}">
        <p14:creationId xmlns:p14="http://schemas.microsoft.com/office/powerpoint/2010/main" val="40764294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just"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3" name="Text Placeholder 2">
            <a:extLst>
              <a:ext uri="{FF2B5EF4-FFF2-40B4-BE49-F238E27FC236}">
                <a16:creationId xmlns:a16="http://schemas.microsoft.com/office/drawing/2014/main" id="{34F45E81-EB0A-9F4C-E27D-CAB3033893C6}"/>
              </a:ext>
            </a:extLst>
          </p:cNvPr>
          <p:cNvSpPr>
            <a:spLocks noGrp="1"/>
          </p:cNvSpPr>
          <p:nvPr>
            <p:ph type="body" idx="2"/>
          </p:nvPr>
        </p:nvSpPr>
        <p:spPr>
          <a:xfrm>
            <a:off x="433401" y="2071803"/>
            <a:ext cx="9039195" cy="3597477"/>
          </a:xfrm>
        </p:spPr>
        <p:txBody>
          <a:bodyPr/>
          <a:lstStyle/>
          <a:p>
            <a:pPr algn="just"/>
            <a:r>
              <a:rPr lang="en-US" sz="1800" dirty="0"/>
              <a:t>One common atomic operation used in many atomic variable implementations is the </a:t>
            </a:r>
            <a:r>
              <a:rPr lang="en-US" sz="1800" b="1" dirty="0" err="1"/>
              <a:t>cmpxchg</a:t>
            </a:r>
            <a:r>
              <a:rPr lang="en-US" sz="1800" dirty="0"/>
              <a:t> (compare and exchange) instruction, which is a processor-level instruction that is provided by many modern CPUs.</a:t>
            </a:r>
          </a:p>
          <a:p>
            <a:pPr algn="just"/>
            <a:r>
              <a:rPr lang="en-US" sz="1800" dirty="0"/>
              <a:t>The </a:t>
            </a:r>
            <a:r>
              <a:rPr lang="en-US" sz="1800" b="1" dirty="0" err="1"/>
              <a:t>cmpxchg</a:t>
            </a:r>
            <a:r>
              <a:rPr lang="en-US" sz="1800" dirty="0"/>
              <a:t> instruction takes two operands, a memory location and a register value, and performs the following operations:</a:t>
            </a:r>
          </a:p>
          <a:p>
            <a:pPr algn="just">
              <a:buFont typeface="+mj-lt"/>
              <a:buAutoNum type="arabicPeriod"/>
            </a:pPr>
            <a:r>
              <a:rPr lang="en-US" sz="1800" dirty="0"/>
              <a:t>Compares the value in the memory location with the value in the register.</a:t>
            </a:r>
          </a:p>
          <a:p>
            <a:pPr algn="just">
              <a:buFont typeface="+mj-lt"/>
              <a:buAutoNum type="arabicPeriod"/>
            </a:pPr>
            <a:r>
              <a:rPr lang="en-US" sz="1800" dirty="0"/>
              <a:t>If the values are equal, the register value is written to the memory location.</a:t>
            </a:r>
          </a:p>
          <a:p>
            <a:pPr algn="just">
              <a:buFont typeface="+mj-lt"/>
              <a:buAutoNum type="arabicPeriod"/>
            </a:pPr>
            <a:r>
              <a:rPr lang="en-US" sz="1800" dirty="0"/>
              <a:t>If the values are not equal, the value in the memory location is loaded into the register.</a:t>
            </a:r>
          </a:p>
          <a:p>
            <a:pPr algn="just"/>
            <a:endParaRPr lang="en-US" sz="1800" dirty="0"/>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a:xfrm>
            <a:off x="433402" y="1562684"/>
            <a:ext cx="6573573" cy="550863"/>
          </a:xfrm>
        </p:spPr>
        <p:txBody>
          <a:bodyPr/>
          <a:lstStyle/>
          <a:p>
            <a:pPr algn="just"/>
            <a:r>
              <a:rPr lang="en-US" dirty="0"/>
              <a:t>Atomic Variables: Compare-Exchange</a:t>
            </a:r>
          </a:p>
        </p:txBody>
      </p:sp>
    </p:spTree>
    <p:extLst>
      <p:ext uri="{BB962C8B-B14F-4D97-AF65-F5344CB8AC3E}">
        <p14:creationId xmlns:p14="http://schemas.microsoft.com/office/powerpoint/2010/main" val="22327369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just"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3" name="Text Placeholder 2">
            <a:extLst>
              <a:ext uri="{FF2B5EF4-FFF2-40B4-BE49-F238E27FC236}">
                <a16:creationId xmlns:a16="http://schemas.microsoft.com/office/drawing/2014/main" id="{34F45E81-EB0A-9F4C-E27D-CAB3033893C6}"/>
              </a:ext>
            </a:extLst>
          </p:cNvPr>
          <p:cNvSpPr>
            <a:spLocks noGrp="1"/>
          </p:cNvSpPr>
          <p:nvPr>
            <p:ph type="body" idx="2"/>
          </p:nvPr>
        </p:nvSpPr>
        <p:spPr>
          <a:xfrm>
            <a:off x="433401" y="2071803"/>
            <a:ext cx="9039195" cy="3597477"/>
          </a:xfrm>
        </p:spPr>
        <p:txBody>
          <a:bodyPr/>
          <a:lstStyle/>
          <a:p>
            <a:pPr algn="just"/>
            <a:r>
              <a:rPr lang="en-US" sz="1800" dirty="0"/>
              <a:t>Atomic variables </a:t>
            </a:r>
            <a:r>
              <a:rPr lang="en-US" sz="1800" b="1" dirty="0"/>
              <a:t>can be faster </a:t>
            </a:r>
            <a:r>
              <a:rPr lang="en-US" sz="1800" dirty="0"/>
              <a:t>than traditional locks because they avoid the overhead of additional synchronization primitives, and can take advantage of hardware-supported atomic operations to perform updates more efficiently.</a:t>
            </a:r>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a:xfrm>
            <a:off x="433402" y="1562684"/>
            <a:ext cx="6573573" cy="550863"/>
          </a:xfrm>
        </p:spPr>
        <p:txBody>
          <a:bodyPr/>
          <a:lstStyle/>
          <a:p>
            <a:pPr algn="just"/>
            <a:r>
              <a:rPr lang="en-US" dirty="0"/>
              <a:t>Atomic Variables: Compare-Exchange</a:t>
            </a:r>
          </a:p>
        </p:txBody>
      </p:sp>
    </p:spTree>
    <p:extLst>
      <p:ext uri="{BB962C8B-B14F-4D97-AF65-F5344CB8AC3E}">
        <p14:creationId xmlns:p14="http://schemas.microsoft.com/office/powerpoint/2010/main" val="40000245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just"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3" name="Text Placeholder 2">
            <a:extLst>
              <a:ext uri="{FF2B5EF4-FFF2-40B4-BE49-F238E27FC236}">
                <a16:creationId xmlns:a16="http://schemas.microsoft.com/office/drawing/2014/main" id="{34F45E81-EB0A-9F4C-E27D-CAB3033893C6}"/>
              </a:ext>
            </a:extLst>
          </p:cNvPr>
          <p:cNvSpPr>
            <a:spLocks noGrp="1"/>
          </p:cNvSpPr>
          <p:nvPr>
            <p:ph type="body" idx="2"/>
          </p:nvPr>
        </p:nvSpPr>
        <p:spPr>
          <a:xfrm>
            <a:off x="433401" y="2071803"/>
            <a:ext cx="9039195" cy="3597477"/>
          </a:xfrm>
        </p:spPr>
        <p:txBody>
          <a:bodyPr/>
          <a:lstStyle/>
          <a:p>
            <a:pPr algn="just"/>
            <a:r>
              <a:rPr lang="en-US" sz="1800" b="1" dirty="0"/>
              <a:t>Limited functionality: </a:t>
            </a:r>
            <a:r>
              <a:rPr lang="en-US" sz="1800" dirty="0"/>
              <a:t>Atomic variables can only perform a limited set of operations, such as load, store, add, subtract, etc.</a:t>
            </a:r>
          </a:p>
          <a:p>
            <a:pPr algn="just"/>
            <a:r>
              <a:rPr lang="en-US" sz="1800" dirty="0"/>
              <a:t>Complex operations like mutexes or semaphores are not available with atomic variables.</a:t>
            </a:r>
          </a:p>
          <a:p>
            <a:pPr algn="just"/>
            <a:r>
              <a:rPr lang="en-US" sz="1800" dirty="0"/>
              <a:t>Additionally, not all data types can be made atomic, and even for those that can, the overhead of the atomic operations can be significant for large or complex data structures.</a:t>
            </a:r>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a:xfrm>
            <a:off x="433402" y="1562684"/>
            <a:ext cx="6573573" cy="550863"/>
          </a:xfrm>
        </p:spPr>
        <p:txBody>
          <a:bodyPr/>
          <a:lstStyle/>
          <a:p>
            <a:pPr algn="just"/>
            <a:r>
              <a:rPr lang="en-US" dirty="0"/>
              <a:t>Atomic Variables: Disadvantages</a:t>
            </a:r>
          </a:p>
        </p:txBody>
      </p:sp>
    </p:spTree>
    <p:extLst>
      <p:ext uri="{BB962C8B-B14F-4D97-AF65-F5344CB8AC3E}">
        <p14:creationId xmlns:p14="http://schemas.microsoft.com/office/powerpoint/2010/main" val="23997191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just"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a:xfrm>
            <a:off x="433402" y="1562684"/>
            <a:ext cx="6573573" cy="550863"/>
          </a:xfrm>
        </p:spPr>
        <p:txBody>
          <a:bodyPr/>
          <a:lstStyle/>
          <a:p>
            <a:pPr algn="just"/>
            <a:r>
              <a:rPr lang="en-US" dirty="0"/>
              <a:t>Atomic Variables: </a:t>
            </a:r>
            <a:r>
              <a:rPr lang="en-US" b="1" dirty="0"/>
              <a:t>Base</a:t>
            </a:r>
            <a:r>
              <a:rPr lang="en-US" dirty="0"/>
              <a:t> Example in C++</a:t>
            </a:r>
          </a:p>
        </p:txBody>
      </p:sp>
      <p:sp>
        <p:nvSpPr>
          <p:cNvPr id="11" name="TextBox 10">
            <a:extLst>
              <a:ext uri="{FF2B5EF4-FFF2-40B4-BE49-F238E27FC236}">
                <a16:creationId xmlns:a16="http://schemas.microsoft.com/office/drawing/2014/main" id="{56A6F3DA-73E1-551C-E8CC-349DD35F2D0E}"/>
              </a:ext>
            </a:extLst>
          </p:cNvPr>
          <p:cNvSpPr txBox="1"/>
          <p:nvPr/>
        </p:nvSpPr>
        <p:spPr>
          <a:xfrm>
            <a:off x="4856252" y="2241352"/>
            <a:ext cx="5049748" cy="4616648"/>
          </a:xfrm>
          <a:prstGeom prst="rect">
            <a:avLst/>
          </a:prstGeom>
          <a:noFill/>
        </p:spPr>
        <p:txBody>
          <a:bodyPr wrap="square">
            <a:spAutoFit/>
          </a:bodyPr>
          <a:lstStyle/>
          <a:p>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main()</a:t>
            </a:r>
          </a:p>
          <a:p>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const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num_threads</a:t>
            </a:r>
            <a:r>
              <a:rPr lang="en-US" sz="1400" dirty="0">
                <a:solidFill>
                  <a:srgbClr val="000000"/>
                </a:solidFill>
                <a:latin typeface="Consolas" panose="020B0609020204030204" pitchFamily="49" charset="0"/>
              </a:rPr>
              <a:t> = 10;</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const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num_iterations</a:t>
            </a:r>
            <a:r>
              <a:rPr lang="en-US" sz="1400" dirty="0">
                <a:solidFill>
                  <a:srgbClr val="000000"/>
                </a:solidFill>
                <a:latin typeface="Consolas" panose="020B0609020204030204" pitchFamily="49" charset="0"/>
              </a:rPr>
              <a:t> = 10000;</a:t>
            </a:r>
          </a:p>
          <a:p>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std::thread threads[</a:t>
            </a:r>
            <a:r>
              <a:rPr lang="en-US" sz="1400" dirty="0" err="1">
                <a:solidFill>
                  <a:srgbClr val="000000"/>
                </a:solidFill>
                <a:latin typeface="Consolas" panose="020B0609020204030204" pitchFamily="49" charset="0"/>
              </a:rPr>
              <a:t>num_threads</a:t>
            </a:r>
            <a:r>
              <a:rPr lang="en-US" sz="1400" dirty="0">
                <a:solidFill>
                  <a:srgbClr val="000000"/>
                </a:solidFill>
                <a:latin typeface="Consolas" panose="020B0609020204030204" pitchFamily="49" charset="0"/>
              </a:rPr>
              <a:t>];</a:t>
            </a:r>
          </a:p>
          <a:p>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for</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i</a:t>
            </a:r>
            <a:r>
              <a:rPr lang="en-US" sz="1400" dirty="0">
                <a:solidFill>
                  <a:srgbClr val="000000"/>
                </a:solidFill>
                <a:latin typeface="Consolas" panose="020B0609020204030204" pitchFamily="49" charset="0"/>
              </a:rPr>
              <a:t> = 0; </a:t>
            </a:r>
            <a:r>
              <a:rPr lang="en-US" sz="1400" dirty="0" err="1">
                <a:solidFill>
                  <a:srgbClr val="000000"/>
                </a:solidFill>
                <a:latin typeface="Consolas" panose="020B0609020204030204" pitchFamily="49" charset="0"/>
              </a:rPr>
              <a:t>i</a:t>
            </a:r>
            <a:r>
              <a:rPr lang="en-US" sz="1400" dirty="0">
                <a:solidFill>
                  <a:srgbClr val="000000"/>
                </a:solidFill>
                <a:latin typeface="Consolas" panose="020B0609020204030204" pitchFamily="49" charset="0"/>
              </a:rPr>
              <a:t> &lt; </a:t>
            </a:r>
            <a:r>
              <a:rPr lang="en-US" sz="1400" dirty="0" err="1">
                <a:solidFill>
                  <a:srgbClr val="000000"/>
                </a:solidFill>
                <a:latin typeface="Consolas" panose="020B0609020204030204" pitchFamily="49" charset="0"/>
              </a:rPr>
              <a:t>num_threads</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i</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threads[</a:t>
            </a:r>
            <a:r>
              <a:rPr lang="en-US" sz="1400" dirty="0" err="1">
                <a:solidFill>
                  <a:srgbClr val="000000"/>
                </a:solidFill>
                <a:latin typeface="Consolas" panose="020B0609020204030204" pitchFamily="49" charset="0"/>
              </a:rPr>
              <a:t>i</a:t>
            </a:r>
            <a:r>
              <a:rPr lang="en-US" sz="1400" dirty="0">
                <a:solidFill>
                  <a:srgbClr val="000000"/>
                </a:solidFill>
                <a:latin typeface="Consolas" panose="020B0609020204030204" pitchFamily="49" charset="0"/>
              </a:rPr>
              <a:t>] = std::thread(</a:t>
            </a:r>
            <a:r>
              <a:rPr lang="en-US" sz="1400" dirty="0" err="1">
                <a:solidFill>
                  <a:srgbClr val="000000"/>
                </a:solidFill>
                <a:latin typeface="Consolas" panose="020B0609020204030204" pitchFamily="49" charset="0"/>
              </a:rPr>
              <a:t>increment_counter</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num_iterations</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p>
          <a:p>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for</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i</a:t>
            </a:r>
            <a:r>
              <a:rPr lang="en-US" sz="1400" dirty="0">
                <a:solidFill>
                  <a:srgbClr val="000000"/>
                </a:solidFill>
                <a:latin typeface="Consolas" panose="020B0609020204030204" pitchFamily="49" charset="0"/>
              </a:rPr>
              <a:t> = 0; </a:t>
            </a:r>
            <a:r>
              <a:rPr lang="en-US" sz="1400" dirty="0" err="1">
                <a:solidFill>
                  <a:srgbClr val="000000"/>
                </a:solidFill>
                <a:latin typeface="Consolas" panose="020B0609020204030204" pitchFamily="49" charset="0"/>
              </a:rPr>
              <a:t>i</a:t>
            </a:r>
            <a:r>
              <a:rPr lang="en-US" sz="1400" dirty="0">
                <a:solidFill>
                  <a:srgbClr val="000000"/>
                </a:solidFill>
                <a:latin typeface="Consolas" panose="020B0609020204030204" pitchFamily="49" charset="0"/>
              </a:rPr>
              <a:t> &lt; </a:t>
            </a:r>
            <a:r>
              <a:rPr lang="en-US" sz="1400" dirty="0" err="1">
                <a:solidFill>
                  <a:srgbClr val="000000"/>
                </a:solidFill>
                <a:latin typeface="Consolas" panose="020B0609020204030204" pitchFamily="49" charset="0"/>
              </a:rPr>
              <a:t>num_threads</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i</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threads[</a:t>
            </a:r>
            <a:r>
              <a:rPr lang="en-US" sz="1400" dirty="0" err="1">
                <a:solidFill>
                  <a:srgbClr val="000000"/>
                </a:solidFill>
                <a:latin typeface="Consolas" panose="020B0609020204030204" pitchFamily="49" charset="0"/>
              </a:rPr>
              <a:t>i</a:t>
            </a:r>
            <a:r>
              <a:rPr lang="en-US" sz="1400" dirty="0">
                <a:solidFill>
                  <a:srgbClr val="000000"/>
                </a:solidFill>
                <a:latin typeface="Consolas" panose="020B0609020204030204" pitchFamily="49" charset="0"/>
              </a:rPr>
              <a:t>].join();</a:t>
            </a:r>
          </a:p>
          <a:p>
            <a:r>
              <a:rPr lang="en-US" sz="1400" dirty="0">
                <a:solidFill>
                  <a:srgbClr val="000000"/>
                </a:solidFill>
                <a:latin typeface="Consolas" panose="020B0609020204030204" pitchFamily="49" charset="0"/>
              </a:rPr>
              <a:t>    }</a:t>
            </a:r>
          </a:p>
          <a:p>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std::</a:t>
            </a:r>
            <a:r>
              <a:rPr lang="en-US" sz="1400" dirty="0" err="1">
                <a:solidFill>
                  <a:srgbClr val="000000"/>
                </a:solidFill>
                <a:latin typeface="Consolas" panose="020B0609020204030204" pitchFamily="49" charset="0"/>
              </a:rPr>
              <a:t>cout</a:t>
            </a:r>
            <a:r>
              <a:rPr lang="en-US" sz="1400" dirty="0">
                <a:solidFill>
                  <a:srgbClr val="000000"/>
                </a:solidFill>
                <a:latin typeface="Consolas" panose="020B0609020204030204" pitchFamily="49" charset="0"/>
              </a:rPr>
              <a:t> &lt;&lt; </a:t>
            </a:r>
            <a:r>
              <a:rPr lang="en-US" sz="1400" dirty="0">
                <a:solidFill>
                  <a:srgbClr val="A31515"/>
                </a:solidFill>
                <a:latin typeface="Consolas" panose="020B0609020204030204" pitchFamily="49" charset="0"/>
              </a:rPr>
              <a:t>"Final value of counter: "</a:t>
            </a:r>
            <a:r>
              <a:rPr lang="en-US" sz="1400" dirty="0">
                <a:solidFill>
                  <a:srgbClr val="000000"/>
                </a:solidFill>
                <a:latin typeface="Consolas" panose="020B0609020204030204" pitchFamily="49" charset="0"/>
              </a:rPr>
              <a:t> &lt;&lt; counter &lt;&lt; std::</a:t>
            </a:r>
            <a:r>
              <a:rPr lang="en-US" sz="1400" dirty="0" err="1">
                <a:solidFill>
                  <a:srgbClr val="000000"/>
                </a:solidFill>
                <a:latin typeface="Consolas" panose="020B0609020204030204" pitchFamily="49" charset="0"/>
              </a:rPr>
              <a:t>endl</a:t>
            </a:r>
            <a:r>
              <a:rPr lang="en-US" sz="1400" dirty="0">
                <a:solidFill>
                  <a:srgbClr val="000000"/>
                </a:solidFill>
                <a:latin typeface="Consolas" panose="020B0609020204030204" pitchFamily="49" charset="0"/>
              </a:rPr>
              <a:t>;</a:t>
            </a:r>
          </a:p>
          <a:p>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0;</a:t>
            </a:r>
          </a:p>
          <a:p>
            <a:r>
              <a:rPr lang="en-US" sz="1400" dirty="0">
                <a:solidFill>
                  <a:srgbClr val="000000"/>
                </a:solidFill>
                <a:latin typeface="Consolas" panose="020B0609020204030204" pitchFamily="49" charset="0"/>
              </a:rPr>
              <a:t>}</a:t>
            </a:r>
          </a:p>
        </p:txBody>
      </p:sp>
      <p:sp>
        <p:nvSpPr>
          <p:cNvPr id="4" name="TextBox 3">
            <a:extLst>
              <a:ext uri="{FF2B5EF4-FFF2-40B4-BE49-F238E27FC236}">
                <a16:creationId xmlns:a16="http://schemas.microsoft.com/office/drawing/2014/main" id="{C0CC6586-7FF5-0A37-23B8-AD0D0421C2F3}"/>
              </a:ext>
            </a:extLst>
          </p:cNvPr>
          <p:cNvSpPr txBox="1"/>
          <p:nvPr/>
        </p:nvSpPr>
        <p:spPr>
          <a:xfrm>
            <a:off x="164387" y="2113547"/>
            <a:ext cx="4952144" cy="4616648"/>
          </a:xfrm>
          <a:prstGeom prst="rect">
            <a:avLst/>
          </a:prstGeom>
          <a:noFill/>
        </p:spPr>
        <p:txBody>
          <a:bodyPr wrap="square">
            <a:spAutoFit/>
          </a:bodyPr>
          <a:lstStyle/>
          <a:p>
            <a:r>
              <a:rPr lang="en-US" sz="1400" dirty="0">
                <a:solidFill>
                  <a:srgbClr val="808080"/>
                </a:solidFill>
                <a:latin typeface="Consolas" panose="020B0609020204030204" pitchFamily="49" charset="0"/>
              </a:rPr>
              <a:t>#include</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&lt;iostream&gt;</a:t>
            </a:r>
            <a:endParaRPr lang="en-US" sz="1400" dirty="0">
              <a:solidFill>
                <a:srgbClr val="000000"/>
              </a:solidFill>
              <a:latin typeface="Consolas" panose="020B0609020204030204" pitchFamily="49" charset="0"/>
            </a:endParaRPr>
          </a:p>
          <a:p>
            <a:r>
              <a:rPr lang="en-US" sz="1400" dirty="0">
                <a:solidFill>
                  <a:srgbClr val="808080"/>
                </a:solidFill>
                <a:latin typeface="Consolas" panose="020B0609020204030204" pitchFamily="49" charset="0"/>
              </a:rPr>
              <a:t>#include</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&lt;atomic&gt;</a:t>
            </a:r>
            <a:endParaRPr lang="en-US" sz="1400" dirty="0">
              <a:solidFill>
                <a:srgbClr val="000000"/>
              </a:solidFill>
              <a:latin typeface="Consolas" panose="020B0609020204030204" pitchFamily="49" charset="0"/>
            </a:endParaRPr>
          </a:p>
          <a:p>
            <a:r>
              <a:rPr lang="en-US" sz="1400" dirty="0">
                <a:solidFill>
                  <a:srgbClr val="808080"/>
                </a:solidFill>
                <a:latin typeface="Consolas" panose="020B0609020204030204" pitchFamily="49" charset="0"/>
              </a:rPr>
              <a:t>#include</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&lt;thread&gt;</a:t>
            </a:r>
            <a:endParaRPr lang="en-US" sz="1400" dirty="0">
              <a:solidFill>
                <a:srgbClr val="000000"/>
              </a:solidFill>
              <a:latin typeface="Consolas" panose="020B0609020204030204" pitchFamily="49" charset="0"/>
            </a:endParaRPr>
          </a:p>
          <a:p>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std::</a:t>
            </a:r>
            <a:r>
              <a:rPr lang="en-US" sz="1400" dirty="0">
                <a:solidFill>
                  <a:srgbClr val="2B91AF"/>
                </a:solidFill>
                <a:latin typeface="Consolas" panose="020B0609020204030204" pitchFamily="49" charset="0"/>
              </a:rPr>
              <a:t>atomic</a:t>
            </a:r>
            <a:r>
              <a:rPr lang="en-US" sz="1400" dirty="0">
                <a:solidFill>
                  <a:srgbClr val="000000"/>
                </a:solidFill>
                <a:latin typeface="Consolas" panose="020B0609020204030204" pitchFamily="49" charset="0"/>
              </a:rPr>
              <a:t>&lt;</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&gt; counter(0); </a:t>
            </a:r>
            <a:r>
              <a:rPr lang="en-US" sz="1400" dirty="0">
                <a:solidFill>
                  <a:srgbClr val="008000"/>
                </a:solidFill>
                <a:latin typeface="Consolas" panose="020B0609020204030204" pitchFamily="49" charset="0"/>
              </a:rPr>
              <a:t>// Declare atomic variable</a:t>
            </a:r>
            <a:endParaRPr lang="en-US" sz="1400" dirty="0">
              <a:solidFill>
                <a:srgbClr val="000000"/>
              </a:solidFill>
              <a:latin typeface="Consolas" panose="020B0609020204030204" pitchFamily="49" charset="0"/>
            </a:endParaRPr>
          </a:p>
          <a:p>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increment_counter</a:t>
            </a:r>
            <a:r>
              <a:rPr lang="en-US" sz="1400" dirty="0">
                <a:solidFill>
                  <a:srgbClr val="000000"/>
                </a:solidFill>
                <a:latin typeface="Consolas" panose="020B0609020204030204" pitchFamily="49" charset="0"/>
              </a:rPr>
              <a:t>(</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a:t>
            </a:r>
          </a:p>
          <a:p>
            <a:r>
              <a:rPr lang="nn-NO" sz="1400" dirty="0">
                <a:solidFill>
                  <a:srgbClr val="000000"/>
                </a:solidFill>
                <a:latin typeface="Consolas" panose="020B0609020204030204" pitchFamily="49" charset="0"/>
              </a:rPr>
              <a:t>    </a:t>
            </a:r>
            <a:r>
              <a:rPr lang="nn-NO" sz="1400" dirty="0">
                <a:solidFill>
                  <a:srgbClr val="0000FF"/>
                </a:solidFill>
                <a:latin typeface="Consolas" panose="020B0609020204030204" pitchFamily="49" charset="0"/>
              </a:rPr>
              <a:t>for</a:t>
            </a:r>
            <a:r>
              <a:rPr lang="nn-NO" sz="1400" dirty="0">
                <a:solidFill>
                  <a:srgbClr val="000000"/>
                </a:solidFill>
                <a:latin typeface="Consolas" panose="020B0609020204030204" pitchFamily="49" charset="0"/>
              </a:rPr>
              <a:t> (</a:t>
            </a:r>
            <a:r>
              <a:rPr lang="nn-NO" sz="1400" dirty="0">
                <a:solidFill>
                  <a:srgbClr val="0000FF"/>
                </a:solidFill>
                <a:latin typeface="Consolas" panose="020B0609020204030204" pitchFamily="49" charset="0"/>
              </a:rPr>
              <a:t>int</a:t>
            </a:r>
            <a:r>
              <a:rPr lang="nn-NO" sz="1400" dirty="0">
                <a:solidFill>
                  <a:srgbClr val="000000"/>
                </a:solidFill>
                <a:latin typeface="Consolas" panose="020B0609020204030204" pitchFamily="49" charset="0"/>
              </a:rPr>
              <a:t> i = 0; i &lt; </a:t>
            </a:r>
            <a:r>
              <a:rPr lang="nn-NO" sz="1400" dirty="0">
                <a:solidFill>
                  <a:srgbClr val="808080"/>
                </a:solidFill>
                <a:latin typeface="Consolas" panose="020B0609020204030204" pitchFamily="49" charset="0"/>
              </a:rPr>
              <a:t>n</a:t>
            </a:r>
            <a:r>
              <a:rPr lang="nn-NO" sz="1400" dirty="0">
                <a:solidFill>
                  <a:srgbClr val="000000"/>
                </a:solidFill>
                <a:latin typeface="Consolas" panose="020B0609020204030204" pitchFamily="49" charset="0"/>
              </a:rPr>
              <a:t>; i++)</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expected = </a:t>
            </a:r>
            <a:r>
              <a:rPr lang="en-US" sz="1400" dirty="0" err="1">
                <a:solidFill>
                  <a:srgbClr val="000000"/>
                </a:solidFill>
                <a:latin typeface="Consolas" panose="020B0609020204030204" pitchFamily="49" charset="0"/>
              </a:rPr>
              <a:t>counter.load</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while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counter.</a:t>
            </a:r>
            <a:r>
              <a:rPr lang="en-US" sz="1400" b="1" dirty="0" err="1">
                <a:solidFill>
                  <a:srgbClr val="000000"/>
                </a:solidFill>
                <a:latin typeface="Consolas" panose="020B0609020204030204" pitchFamily="49" charset="0"/>
              </a:rPr>
              <a:t>compare_exchange_weak</a:t>
            </a:r>
            <a:r>
              <a:rPr lang="en-US" sz="1400" dirty="0">
                <a:solidFill>
                  <a:srgbClr val="000000"/>
                </a:solidFill>
                <a:latin typeface="Consolas" panose="020B0609020204030204" pitchFamily="49" charset="0"/>
              </a:rPr>
              <a:t>(expected, expected + 1)) {</a:t>
            </a:r>
          </a:p>
          <a:p>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If the compare-exchange fails, update the expected value and try again</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expected = </a:t>
            </a:r>
            <a:r>
              <a:rPr lang="en-US" sz="1400" dirty="0" err="1">
                <a:solidFill>
                  <a:srgbClr val="000000"/>
                </a:solidFill>
                <a:latin typeface="Consolas" panose="020B0609020204030204" pitchFamily="49" charset="0"/>
              </a:rPr>
              <a:t>counter.load</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15881208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just"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a:xfrm>
            <a:off x="433402" y="1562684"/>
            <a:ext cx="6573573" cy="550863"/>
          </a:xfrm>
        </p:spPr>
        <p:txBody>
          <a:bodyPr/>
          <a:lstStyle/>
          <a:p>
            <a:pPr algn="just"/>
            <a:r>
              <a:rPr lang="en-US" dirty="0"/>
              <a:t>Atomic Variables: Example in C++</a:t>
            </a:r>
          </a:p>
        </p:txBody>
      </p:sp>
      <p:sp>
        <p:nvSpPr>
          <p:cNvPr id="9" name="TextBox 8">
            <a:extLst>
              <a:ext uri="{FF2B5EF4-FFF2-40B4-BE49-F238E27FC236}">
                <a16:creationId xmlns:a16="http://schemas.microsoft.com/office/drawing/2014/main" id="{7BC45FE3-2DA0-F5F8-1FE3-7A4DFCAC7F50}"/>
              </a:ext>
            </a:extLst>
          </p:cNvPr>
          <p:cNvSpPr txBox="1"/>
          <p:nvPr/>
        </p:nvSpPr>
        <p:spPr>
          <a:xfrm>
            <a:off x="465139" y="2964514"/>
            <a:ext cx="4117136" cy="3323987"/>
          </a:xfrm>
          <a:prstGeom prst="rect">
            <a:avLst/>
          </a:prstGeom>
          <a:noFill/>
        </p:spPr>
        <p:txBody>
          <a:bodyPr wrap="square">
            <a:spAutoFit/>
          </a:bodyPr>
          <a:lstStyle/>
          <a:p>
            <a:r>
              <a:rPr lang="en-US" sz="1400" dirty="0">
                <a:solidFill>
                  <a:srgbClr val="808080"/>
                </a:solidFill>
                <a:latin typeface="Consolas" panose="020B0609020204030204" pitchFamily="49" charset="0"/>
              </a:rPr>
              <a:t>#include</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&lt;iostream&gt;</a:t>
            </a:r>
            <a:endParaRPr lang="en-US" sz="1400" dirty="0">
              <a:solidFill>
                <a:srgbClr val="000000"/>
              </a:solidFill>
              <a:latin typeface="Consolas" panose="020B0609020204030204" pitchFamily="49" charset="0"/>
            </a:endParaRPr>
          </a:p>
          <a:p>
            <a:r>
              <a:rPr lang="en-US" sz="1400" dirty="0">
                <a:solidFill>
                  <a:srgbClr val="808080"/>
                </a:solidFill>
                <a:latin typeface="Consolas" panose="020B0609020204030204" pitchFamily="49" charset="0"/>
              </a:rPr>
              <a:t>#include</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&lt;atomic&gt;</a:t>
            </a:r>
            <a:endParaRPr lang="en-US" sz="1400" dirty="0">
              <a:solidFill>
                <a:srgbClr val="000000"/>
              </a:solidFill>
              <a:latin typeface="Consolas" panose="020B0609020204030204" pitchFamily="49" charset="0"/>
            </a:endParaRPr>
          </a:p>
          <a:p>
            <a:r>
              <a:rPr lang="en-US" sz="1400" dirty="0">
                <a:solidFill>
                  <a:srgbClr val="808080"/>
                </a:solidFill>
                <a:latin typeface="Consolas" panose="020B0609020204030204" pitchFamily="49" charset="0"/>
              </a:rPr>
              <a:t>#include</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&lt;thread&gt;</a:t>
            </a:r>
            <a:endParaRPr lang="en-US" sz="1400" dirty="0">
              <a:solidFill>
                <a:srgbClr val="000000"/>
              </a:solidFill>
              <a:latin typeface="Consolas" panose="020B0609020204030204" pitchFamily="49" charset="0"/>
            </a:endParaRPr>
          </a:p>
          <a:p>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std::atomic&lt;</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&gt; counter(0); </a:t>
            </a:r>
            <a:r>
              <a:rPr lang="en-US" sz="1400" dirty="0">
                <a:solidFill>
                  <a:srgbClr val="008000"/>
                </a:solidFill>
                <a:latin typeface="Consolas" panose="020B0609020204030204" pitchFamily="49" charset="0"/>
              </a:rPr>
              <a:t>// Declare atomic variable</a:t>
            </a:r>
            <a:endParaRPr lang="en-US" sz="1400" dirty="0">
              <a:solidFill>
                <a:srgbClr val="000000"/>
              </a:solidFill>
              <a:latin typeface="Consolas" panose="020B0609020204030204" pitchFamily="49" charset="0"/>
            </a:endParaRPr>
          </a:p>
          <a:p>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increment_counter</a:t>
            </a:r>
            <a:r>
              <a:rPr lang="en-US" sz="1400" dirty="0">
                <a:solidFill>
                  <a:srgbClr val="000000"/>
                </a:solidFill>
                <a:latin typeface="Consolas" panose="020B0609020204030204" pitchFamily="49" charset="0"/>
              </a:rPr>
              <a:t>(</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n)</a:t>
            </a:r>
          </a:p>
          <a:p>
            <a:r>
              <a:rPr lang="en-US" sz="1400" dirty="0">
                <a:solidFill>
                  <a:srgbClr val="000000"/>
                </a:solidFill>
                <a:latin typeface="Consolas" panose="020B0609020204030204" pitchFamily="49" charset="0"/>
              </a:rPr>
              <a:t>{</a:t>
            </a:r>
          </a:p>
          <a:p>
            <a:r>
              <a:rPr lang="nn-NO" sz="1400" dirty="0">
                <a:solidFill>
                  <a:srgbClr val="000000"/>
                </a:solidFill>
                <a:latin typeface="Consolas" panose="020B0609020204030204" pitchFamily="49" charset="0"/>
              </a:rPr>
              <a:t>    </a:t>
            </a:r>
            <a:r>
              <a:rPr lang="nn-NO" sz="1400" dirty="0">
                <a:solidFill>
                  <a:srgbClr val="0000FF"/>
                </a:solidFill>
                <a:latin typeface="Consolas" panose="020B0609020204030204" pitchFamily="49" charset="0"/>
              </a:rPr>
              <a:t>for</a:t>
            </a:r>
            <a:r>
              <a:rPr lang="nn-NO" sz="1400" dirty="0">
                <a:solidFill>
                  <a:srgbClr val="000000"/>
                </a:solidFill>
                <a:latin typeface="Consolas" panose="020B0609020204030204" pitchFamily="49" charset="0"/>
              </a:rPr>
              <a:t> (</a:t>
            </a:r>
            <a:r>
              <a:rPr lang="nn-NO" sz="1400" dirty="0">
                <a:solidFill>
                  <a:srgbClr val="0000FF"/>
                </a:solidFill>
                <a:latin typeface="Consolas" panose="020B0609020204030204" pitchFamily="49" charset="0"/>
              </a:rPr>
              <a:t>int</a:t>
            </a:r>
            <a:r>
              <a:rPr lang="nn-NO" sz="1400" dirty="0">
                <a:solidFill>
                  <a:srgbClr val="000000"/>
                </a:solidFill>
                <a:latin typeface="Consolas" panose="020B0609020204030204" pitchFamily="49" charset="0"/>
              </a:rPr>
              <a:t> i = 0; i &lt; n; i++) {</a:t>
            </a:r>
          </a:p>
          <a:p>
            <a:r>
              <a:rPr lang="en-US" sz="1400" dirty="0">
                <a:solidFill>
                  <a:srgbClr val="000000"/>
                </a:solidFill>
                <a:latin typeface="Consolas" panose="020B0609020204030204" pitchFamily="49" charset="0"/>
              </a:rPr>
              <a:t>        counter++; </a:t>
            </a:r>
            <a:r>
              <a:rPr lang="en-US" sz="1400" dirty="0">
                <a:solidFill>
                  <a:srgbClr val="008000"/>
                </a:solidFill>
                <a:latin typeface="Consolas" panose="020B0609020204030204" pitchFamily="49" charset="0"/>
              </a:rPr>
              <a:t>// Atomic increment operation</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a:t>
            </a:r>
          </a:p>
          <a:p>
            <a:endParaRPr lang="en-US" sz="1400" dirty="0">
              <a:solidFill>
                <a:srgbClr val="000000"/>
              </a:solidFill>
              <a:latin typeface="Consolas" panose="020B0609020204030204" pitchFamily="49" charset="0"/>
            </a:endParaRPr>
          </a:p>
        </p:txBody>
      </p:sp>
      <p:sp>
        <p:nvSpPr>
          <p:cNvPr id="11" name="TextBox 10">
            <a:extLst>
              <a:ext uri="{FF2B5EF4-FFF2-40B4-BE49-F238E27FC236}">
                <a16:creationId xmlns:a16="http://schemas.microsoft.com/office/drawing/2014/main" id="{56A6F3DA-73E1-551C-E8CC-349DD35F2D0E}"/>
              </a:ext>
            </a:extLst>
          </p:cNvPr>
          <p:cNvSpPr txBox="1"/>
          <p:nvPr/>
        </p:nvSpPr>
        <p:spPr>
          <a:xfrm>
            <a:off x="4856252" y="2241352"/>
            <a:ext cx="5049748" cy="4616648"/>
          </a:xfrm>
          <a:prstGeom prst="rect">
            <a:avLst/>
          </a:prstGeom>
          <a:noFill/>
        </p:spPr>
        <p:txBody>
          <a:bodyPr wrap="square">
            <a:spAutoFit/>
          </a:bodyPr>
          <a:lstStyle/>
          <a:p>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main()</a:t>
            </a:r>
          </a:p>
          <a:p>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const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num_threads</a:t>
            </a:r>
            <a:r>
              <a:rPr lang="en-US" sz="1400" dirty="0">
                <a:solidFill>
                  <a:srgbClr val="000000"/>
                </a:solidFill>
                <a:latin typeface="Consolas" panose="020B0609020204030204" pitchFamily="49" charset="0"/>
              </a:rPr>
              <a:t> = 10;</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const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num_iterations</a:t>
            </a:r>
            <a:r>
              <a:rPr lang="en-US" sz="1400" dirty="0">
                <a:solidFill>
                  <a:srgbClr val="000000"/>
                </a:solidFill>
                <a:latin typeface="Consolas" panose="020B0609020204030204" pitchFamily="49" charset="0"/>
              </a:rPr>
              <a:t> = 10000;</a:t>
            </a:r>
          </a:p>
          <a:p>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std::thread threads[</a:t>
            </a:r>
            <a:r>
              <a:rPr lang="en-US" sz="1400" dirty="0" err="1">
                <a:solidFill>
                  <a:srgbClr val="000000"/>
                </a:solidFill>
                <a:latin typeface="Consolas" panose="020B0609020204030204" pitchFamily="49" charset="0"/>
              </a:rPr>
              <a:t>num_threads</a:t>
            </a:r>
            <a:r>
              <a:rPr lang="en-US" sz="1400" dirty="0">
                <a:solidFill>
                  <a:srgbClr val="000000"/>
                </a:solidFill>
                <a:latin typeface="Consolas" panose="020B0609020204030204" pitchFamily="49" charset="0"/>
              </a:rPr>
              <a:t>];</a:t>
            </a:r>
          </a:p>
          <a:p>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for</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i</a:t>
            </a:r>
            <a:r>
              <a:rPr lang="en-US" sz="1400" dirty="0">
                <a:solidFill>
                  <a:srgbClr val="000000"/>
                </a:solidFill>
                <a:latin typeface="Consolas" panose="020B0609020204030204" pitchFamily="49" charset="0"/>
              </a:rPr>
              <a:t> = 0; </a:t>
            </a:r>
            <a:r>
              <a:rPr lang="en-US" sz="1400" dirty="0" err="1">
                <a:solidFill>
                  <a:srgbClr val="000000"/>
                </a:solidFill>
                <a:latin typeface="Consolas" panose="020B0609020204030204" pitchFamily="49" charset="0"/>
              </a:rPr>
              <a:t>i</a:t>
            </a:r>
            <a:r>
              <a:rPr lang="en-US" sz="1400" dirty="0">
                <a:solidFill>
                  <a:srgbClr val="000000"/>
                </a:solidFill>
                <a:latin typeface="Consolas" panose="020B0609020204030204" pitchFamily="49" charset="0"/>
              </a:rPr>
              <a:t> &lt; </a:t>
            </a:r>
            <a:r>
              <a:rPr lang="en-US" sz="1400" dirty="0" err="1">
                <a:solidFill>
                  <a:srgbClr val="000000"/>
                </a:solidFill>
                <a:latin typeface="Consolas" panose="020B0609020204030204" pitchFamily="49" charset="0"/>
              </a:rPr>
              <a:t>num_threads</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i</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threads[</a:t>
            </a:r>
            <a:r>
              <a:rPr lang="en-US" sz="1400" dirty="0" err="1">
                <a:solidFill>
                  <a:srgbClr val="000000"/>
                </a:solidFill>
                <a:latin typeface="Consolas" panose="020B0609020204030204" pitchFamily="49" charset="0"/>
              </a:rPr>
              <a:t>i</a:t>
            </a:r>
            <a:r>
              <a:rPr lang="en-US" sz="1400" dirty="0">
                <a:solidFill>
                  <a:srgbClr val="000000"/>
                </a:solidFill>
                <a:latin typeface="Consolas" panose="020B0609020204030204" pitchFamily="49" charset="0"/>
              </a:rPr>
              <a:t>] = std::thread(</a:t>
            </a:r>
            <a:r>
              <a:rPr lang="en-US" sz="1400" dirty="0" err="1">
                <a:solidFill>
                  <a:srgbClr val="000000"/>
                </a:solidFill>
                <a:latin typeface="Consolas" panose="020B0609020204030204" pitchFamily="49" charset="0"/>
              </a:rPr>
              <a:t>increment_counter</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num_iterations</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p>
          <a:p>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for</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i</a:t>
            </a:r>
            <a:r>
              <a:rPr lang="en-US" sz="1400" dirty="0">
                <a:solidFill>
                  <a:srgbClr val="000000"/>
                </a:solidFill>
                <a:latin typeface="Consolas" panose="020B0609020204030204" pitchFamily="49" charset="0"/>
              </a:rPr>
              <a:t> = 0; </a:t>
            </a:r>
            <a:r>
              <a:rPr lang="en-US" sz="1400" dirty="0" err="1">
                <a:solidFill>
                  <a:srgbClr val="000000"/>
                </a:solidFill>
                <a:latin typeface="Consolas" panose="020B0609020204030204" pitchFamily="49" charset="0"/>
              </a:rPr>
              <a:t>i</a:t>
            </a:r>
            <a:r>
              <a:rPr lang="en-US" sz="1400" dirty="0">
                <a:solidFill>
                  <a:srgbClr val="000000"/>
                </a:solidFill>
                <a:latin typeface="Consolas" panose="020B0609020204030204" pitchFamily="49" charset="0"/>
              </a:rPr>
              <a:t> &lt; </a:t>
            </a:r>
            <a:r>
              <a:rPr lang="en-US" sz="1400" dirty="0" err="1">
                <a:solidFill>
                  <a:srgbClr val="000000"/>
                </a:solidFill>
                <a:latin typeface="Consolas" panose="020B0609020204030204" pitchFamily="49" charset="0"/>
              </a:rPr>
              <a:t>num_threads</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i</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threads[</a:t>
            </a:r>
            <a:r>
              <a:rPr lang="en-US" sz="1400" dirty="0" err="1">
                <a:solidFill>
                  <a:srgbClr val="000000"/>
                </a:solidFill>
                <a:latin typeface="Consolas" panose="020B0609020204030204" pitchFamily="49" charset="0"/>
              </a:rPr>
              <a:t>i</a:t>
            </a:r>
            <a:r>
              <a:rPr lang="en-US" sz="1400" dirty="0">
                <a:solidFill>
                  <a:srgbClr val="000000"/>
                </a:solidFill>
                <a:latin typeface="Consolas" panose="020B0609020204030204" pitchFamily="49" charset="0"/>
              </a:rPr>
              <a:t>].join();</a:t>
            </a:r>
          </a:p>
          <a:p>
            <a:r>
              <a:rPr lang="en-US" sz="1400" dirty="0">
                <a:solidFill>
                  <a:srgbClr val="000000"/>
                </a:solidFill>
                <a:latin typeface="Consolas" panose="020B0609020204030204" pitchFamily="49" charset="0"/>
              </a:rPr>
              <a:t>    }</a:t>
            </a:r>
          </a:p>
          <a:p>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std::</a:t>
            </a:r>
            <a:r>
              <a:rPr lang="en-US" sz="1400" dirty="0" err="1">
                <a:solidFill>
                  <a:srgbClr val="000000"/>
                </a:solidFill>
                <a:latin typeface="Consolas" panose="020B0609020204030204" pitchFamily="49" charset="0"/>
              </a:rPr>
              <a:t>cout</a:t>
            </a:r>
            <a:r>
              <a:rPr lang="en-US" sz="1400" dirty="0">
                <a:solidFill>
                  <a:srgbClr val="000000"/>
                </a:solidFill>
                <a:latin typeface="Consolas" panose="020B0609020204030204" pitchFamily="49" charset="0"/>
              </a:rPr>
              <a:t> &lt;&lt; </a:t>
            </a:r>
            <a:r>
              <a:rPr lang="en-US" sz="1400" dirty="0">
                <a:solidFill>
                  <a:srgbClr val="A31515"/>
                </a:solidFill>
                <a:latin typeface="Consolas" panose="020B0609020204030204" pitchFamily="49" charset="0"/>
              </a:rPr>
              <a:t>"Final value of counter: "</a:t>
            </a:r>
            <a:r>
              <a:rPr lang="en-US" sz="1400" dirty="0">
                <a:solidFill>
                  <a:srgbClr val="000000"/>
                </a:solidFill>
                <a:latin typeface="Consolas" panose="020B0609020204030204" pitchFamily="49" charset="0"/>
              </a:rPr>
              <a:t> &lt;&lt; counter &lt;&lt; std::</a:t>
            </a:r>
            <a:r>
              <a:rPr lang="en-US" sz="1400" dirty="0" err="1">
                <a:solidFill>
                  <a:srgbClr val="000000"/>
                </a:solidFill>
                <a:latin typeface="Consolas" panose="020B0609020204030204" pitchFamily="49" charset="0"/>
              </a:rPr>
              <a:t>endl</a:t>
            </a:r>
            <a:r>
              <a:rPr lang="en-US" sz="1400" dirty="0">
                <a:solidFill>
                  <a:srgbClr val="000000"/>
                </a:solidFill>
                <a:latin typeface="Consolas" panose="020B0609020204030204" pitchFamily="49" charset="0"/>
              </a:rPr>
              <a:t>;</a:t>
            </a:r>
          </a:p>
          <a:p>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0;</a:t>
            </a:r>
          </a:p>
          <a:p>
            <a:r>
              <a:rPr lang="en-US" sz="14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23499192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3" name="Text Placeholder 2">
            <a:extLst>
              <a:ext uri="{FF2B5EF4-FFF2-40B4-BE49-F238E27FC236}">
                <a16:creationId xmlns:a16="http://schemas.microsoft.com/office/drawing/2014/main" id="{34F45E81-EB0A-9F4C-E27D-CAB3033893C6}"/>
              </a:ext>
            </a:extLst>
          </p:cNvPr>
          <p:cNvSpPr>
            <a:spLocks noGrp="1"/>
          </p:cNvSpPr>
          <p:nvPr>
            <p:ph type="body" idx="2"/>
          </p:nvPr>
        </p:nvSpPr>
        <p:spPr>
          <a:xfrm>
            <a:off x="433402" y="2071803"/>
            <a:ext cx="8957178" cy="3597477"/>
          </a:xfrm>
        </p:spPr>
        <p:txBody>
          <a:bodyPr/>
          <a:lstStyle/>
          <a:p>
            <a:pPr algn="just"/>
            <a:r>
              <a:rPr lang="en-US" sz="1800" dirty="0"/>
              <a:t>The future-promise mechanism in C++ provides a powerful way to handle asynchronous operations and manage the flow of execution in a concurrent program.</a:t>
            </a:r>
          </a:p>
          <a:p>
            <a:pPr algn="just"/>
            <a:r>
              <a:rPr lang="en-US" sz="1800" dirty="0"/>
              <a:t>The basic idea is that one thread can create a promise object to represent a value that will be computed in the future, while another thread can create a future object to represent the result of that computation.</a:t>
            </a:r>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a:xfrm>
            <a:off x="433402" y="1562684"/>
            <a:ext cx="4816691" cy="550863"/>
          </a:xfrm>
        </p:spPr>
        <p:txBody>
          <a:bodyPr/>
          <a:lstStyle/>
          <a:p>
            <a:r>
              <a:rPr lang="en-US" dirty="0"/>
              <a:t>Future-Promise Mechanism</a:t>
            </a:r>
          </a:p>
        </p:txBody>
      </p:sp>
    </p:spTree>
    <p:extLst>
      <p:ext uri="{BB962C8B-B14F-4D97-AF65-F5344CB8AC3E}">
        <p14:creationId xmlns:p14="http://schemas.microsoft.com/office/powerpoint/2010/main" val="8519291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3" name="Text Placeholder 2">
            <a:extLst>
              <a:ext uri="{FF2B5EF4-FFF2-40B4-BE49-F238E27FC236}">
                <a16:creationId xmlns:a16="http://schemas.microsoft.com/office/drawing/2014/main" id="{34F45E81-EB0A-9F4C-E27D-CAB3033893C6}"/>
              </a:ext>
            </a:extLst>
          </p:cNvPr>
          <p:cNvSpPr>
            <a:spLocks noGrp="1"/>
          </p:cNvSpPr>
          <p:nvPr>
            <p:ph type="body" idx="2"/>
          </p:nvPr>
        </p:nvSpPr>
        <p:spPr>
          <a:xfrm>
            <a:off x="433402" y="2071803"/>
            <a:ext cx="8957178" cy="3597477"/>
          </a:xfrm>
        </p:spPr>
        <p:txBody>
          <a:bodyPr/>
          <a:lstStyle/>
          <a:p>
            <a:pPr algn="just"/>
            <a:r>
              <a:rPr lang="en-US" sz="1800" dirty="0"/>
              <a:t>The benefit of the future-promise mechanism is that it provides a way to communicate between threads </a:t>
            </a:r>
            <a:r>
              <a:rPr lang="en-US" sz="1800" b="1" dirty="0"/>
              <a:t>without the need for explicit synchronization.</a:t>
            </a:r>
          </a:p>
          <a:p>
            <a:pPr algn="just"/>
            <a:r>
              <a:rPr lang="en-US" sz="1800" dirty="0"/>
              <a:t>When you create a promise object and a future object, the two objects are associated with each other, so the future object can be used to retrieve the result of the computation when it's available.</a:t>
            </a:r>
          </a:p>
          <a:p>
            <a:pPr algn="just"/>
            <a:r>
              <a:rPr lang="en-US" sz="1800" dirty="0"/>
              <a:t>The promise object is used to set the value of the result when it's ready, and the future object can be used to wait for the result or to check if it's available yet.</a:t>
            </a:r>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a:xfrm>
            <a:off x="433402" y="1562684"/>
            <a:ext cx="4816691" cy="550863"/>
          </a:xfrm>
        </p:spPr>
        <p:txBody>
          <a:bodyPr/>
          <a:lstStyle/>
          <a:p>
            <a:r>
              <a:rPr lang="en-US" dirty="0"/>
              <a:t>Future-Promise Mechanism</a:t>
            </a:r>
          </a:p>
        </p:txBody>
      </p:sp>
    </p:spTree>
    <p:extLst>
      <p:ext uri="{BB962C8B-B14F-4D97-AF65-F5344CB8AC3E}">
        <p14:creationId xmlns:p14="http://schemas.microsoft.com/office/powerpoint/2010/main" val="4934757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a:xfrm>
            <a:off x="433402" y="1562684"/>
            <a:ext cx="7457151" cy="550863"/>
          </a:xfrm>
        </p:spPr>
        <p:txBody>
          <a:bodyPr/>
          <a:lstStyle/>
          <a:p>
            <a:r>
              <a:rPr lang="en-US" dirty="0"/>
              <a:t>Future-Promise Mechanism: Example in C++</a:t>
            </a:r>
          </a:p>
        </p:txBody>
      </p:sp>
      <p:graphicFrame>
        <p:nvGraphicFramePr>
          <p:cNvPr id="9" name="Object 8">
            <a:extLst>
              <a:ext uri="{FF2B5EF4-FFF2-40B4-BE49-F238E27FC236}">
                <a16:creationId xmlns:a16="http://schemas.microsoft.com/office/drawing/2014/main" id="{409B6784-BEDE-C05A-A05A-EA048F8803F3}"/>
              </a:ext>
            </a:extLst>
          </p:cNvPr>
          <p:cNvGraphicFramePr>
            <a:graphicFrameLocks noChangeAspect="1"/>
          </p:cNvGraphicFramePr>
          <p:nvPr/>
        </p:nvGraphicFramePr>
        <p:xfrm>
          <a:off x="1458341" y="2727745"/>
          <a:ext cx="7201099" cy="2567571"/>
        </p:xfrm>
        <a:graphic>
          <a:graphicData uri="http://schemas.openxmlformats.org/presentationml/2006/ole">
            <mc:AlternateContent xmlns:mc="http://schemas.openxmlformats.org/markup-compatibility/2006">
              <mc:Choice xmlns:v="urn:schemas-microsoft-com:vml" Requires="v">
                <p:oleObj name="Packager Shell Object" showAsIcon="1" r:id="rId3" imgW="1344240" imgH="478800" progId="Package">
                  <p:embed/>
                </p:oleObj>
              </mc:Choice>
              <mc:Fallback>
                <p:oleObj name="Packager Shell Object" showAsIcon="1" r:id="rId3" imgW="1344240" imgH="478800" progId="Package">
                  <p:embed/>
                  <p:pic>
                    <p:nvPicPr>
                      <p:cNvPr id="9" name="Object 8">
                        <a:extLst>
                          <a:ext uri="{FF2B5EF4-FFF2-40B4-BE49-F238E27FC236}">
                            <a16:creationId xmlns:a16="http://schemas.microsoft.com/office/drawing/2014/main" id="{409B6784-BEDE-C05A-A05A-EA048F8803F3}"/>
                          </a:ext>
                        </a:extLst>
                      </p:cNvPr>
                      <p:cNvPicPr/>
                      <p:nvPr/>
                    </p:nvPicPr>
                    <p:blipFill>
                      <a:blip r:embed="rId4"/>
                      <a:stretch>
                        <a:fillRect/>
                      </a:stretch>
                    </p:blipFill>
                    <p:spPr>
                      <a:xfrm>
                        <a:off x="1458341" y="2727745"/>
                        <a:ext cx="7201099" cy="2567571"/>
                      </a:xfrm>
                      <a:prstGeom prst="rect">
                        <a:avLst/>
                      </a:prstGeom>
                    </p:spPr>
                  </p:pic>
                </p:oleObj>
              </mc:Fallback>
            </mc:AlternateContent>
          </a:graphicData>
        </a:graphic>
      </p:graphicFrame>
    </p:spTree>
    <p:extLst>
      <p:ext uri="{BB962C8B-B14F-4D97-AF65-F5344CB8AC3E}">
        <p14:creationId xmlns:p14="http://schemas.microsoft.com/office/powerpoint/2010/main" val="3866377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3" name="Text Placeholder 2">
            <a:extLst>
              <a:ext uri="{FF2B5EF4-FFF2-40B4-BE49-F238E27FC236}">
                <a16:creationId xmlns:a16="http://schemas.microsoft.com/office/drawing/2014/main" id="{34F45E81-EB0A-9F4C-E27D-CAB3033893C6}"/>
              </a:ext>
            </a:extLst>
          </p:cNvPr>
          <p:cNvSpPr>
            <a:spLocks noGrp="1"/>
          </p:cNvSpPr>
          <p:nvPr>
            <p:ph type="body" idx="2"/>
          </p:nvPr>
        </p:nvSpPr>
        <p:spPr>
          <a:xfrm>
            <a:off x="433402" y="2071803"/>
            <a:ext cx="8957178" cy="3597477"/>
          </a:xfrm>
        </p:spPr>
        <p:txBody>
          <a:bodyPr/>
          <a:lstStyle/>
          <a:p>
            <a:pPr algn="just"/>
            <a:r>
              <a:rPr lang="en-US" sz="1800" b="1" dirty="0"/>
              <a:t>std::async </a:t>
            </a:r>
            <a:r>
              <a:rPr lang="en-US" sz="1800" dirty="0"/>
              <a:t>is a C++ Standard Library function that allows you to launch a function asynchronously and obtain a std::future object that represents the result of the function call.</a:t>
            </a:r>
          </a:p>
          <a:p>
            <a:pPr algn="just"/>
            <a:r>
              <a:rPr lang="en-US" sz="1800" dirty="0"/>
              <a:t>The function is defined in the &lt;future&gt; header and is a part of the concurrency specification.</a:t>
            </a:r>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a:xfrm>
            <a:off x="433402" y="1562684"/>
            <a:ext cx="4816691" cy="550863"/>
          </a:xfrm>
        </p:spPr>
        <p:txBody>
          <a:bodyPr/>
          <a:lstStyle/>
          <a:p>
            <a:r>
              <a:rPr lang="en-US" dirty="0"/>
              <a:t>std::async</a:t>
            </a:r>
          </a:p>
        </p:txBody>
      </p:sp>
    </p:spTree>
    <p:extLst>
      <p:ext uri="{BB962C8B-B14F-4D97-AF65-F5344CB8AC3E}">
        <p14:creationId xmlns:p14="http://schemas.microsoft.com/office/powerpoint/2010/main" val="3650179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3" name="Text Placeholder 2">
            <a:extLst>
              <a:ext uri="{FF2B5EF4-FFF2-40B4-BE49-F238E27FC236}">
                <a16:creationId xmlns:a16="http://schemas.microsoft.com/office/drawing/2014/main" id="{34F45E81-EB0A-9F4C-E27D-CAB3033893C6}"/>
              </a:ext>
            </a:extLst>
          </p:cNvPr>
          <p:cNvSpPr>
            <a:spLocks noGrp="1"/>
          </p:cNvSpPr>
          <p:nvPr>
            <p:ph type="body" idx="2"/>
          </p:nvPr>
        </p:nvSpPr>
        <p:spPr/>
        <p:txBody>
          <a:bodyPr/>
          <a:lstStyle/>
          <a:p>
            <a:pPr algn="just"/>
            <a:r>
              <a:rPr lang="en-US" sz="1800" b="0" i="0" dirty="0">
                <a:solidFill>
                  <a:srgbClr val="000000"/>
                </a:solidFill>
                <a:effectLst/>
                <a:latin typeface="+mn-lt"/>
              </a:rPr>
              <a:t>A concurrent piece of software utilizes </a:t>
            </a:r>
            <a:r>
              <a:rPr lang="en-US" sz="1800" b="0" i="1" dirty="0">
                <a:solidFill>
                  <a:srgbClr val="000000"/>
                </a:solidFill>
                <a:effectLst/>
                <a:latin typeface="+mn-lt"/>
              </a:rPr>
              <a:t>multiple flows of control </a:t>
            </a:r>
            <a:r>
              <a:rPr lang="en-US" sz="1800" b="0" i="0" dirty="0">
                <a:solidFill>
                  <a:srgbClr val="000000"/>
                </a:solidFill>
                <a:effectLst/>
                <a:latin typeface="+mn-lt"/>
              </a:rPr>
              <a:t>to solve a problem. These flows of control might be implemented as multiple </a:t>
            </a:r>
            <a:r>
              <a:rPr lang="en-US" sz="1800" b="0" i="1" dirty="0">
                <a:solidFill>
                  <a:srgbClr val="000000"/>
                </a:solidFill>
                <a:effectLst/>
                <a:latin typeface="+mn-lt"/>
              </a:rPr>
              <a:t>threads </a:t>
            </a:r>
            <a:r>
              <a:rPr lang="en-US" sz="1800" b="0" i="0" dirty="0">
                <a:solidFill>
                  <a:srgbClr val="000000"/>
                </a:solidFill>
                <a:effectLst/>
                <a:latin typeface="+mn-lt"/>
              </a:rPr>
              <a:t>running</a:t>
            </a:r>
            <a:br>
              <a:rPr lang="en-US" sz="1800" b="0" i="0" dirty="0">
                <a:solidFill>
                  <a:srgbClr val="000000"/>
                </a:solidFill>
                <a:effectLst/>
                <a:latin typeface="+mn-lt"/>
              </a:rPr>
            </a:br>
            <a:r>
              <a:rPr lang="en-US" sz="1800" b="0" i="0" dirty="0">
                <a:solidFill>
                  <a:srgbClr val="000000"/>
                </a:solidFill>
                <a:effectLst/>
                <a:latin typeface="+mn-lt"/>
              </a:rPr>
              <a:t>within the context of a single process, or multiple cooperating processes running either on a single computer or multiple computers.</a:t>
            </a:r>
            <a:r>
              <a:rPr lang="en-US" sz="1800" dirty="0">
                <a:latin typeface="+mn-lt"/>
              </a:rPr>
              <a:t> </a:t>
            </a:r>
            <a:br>
              <a:rPr lang="en-US" sz="1800" dirty="0">
                <a:latin typeface="+mn-lt"/>
              </a:rPr>
            </a:br>
            <a:endParaRPr lang="en-US" sz="1800" dirty="0">
              <a:latin typeface="+mn-lt"/>
            </a:endParaRPr>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p:txBody>
          <a:bodyPr/>
          <a:lstStyle/>
          <a:p>
            <a:r>
              <a:rPr lang="en-US" dirty="0"/>
              <a:t>Concurrent programming</a:t>
            </a:r>
          </a:p>
        </p:txBody>
      </p:sp>
    </p:spTree>
    <p:extLst>
      <p:ext uri="{BB962C8B-B14F-4D97-AF65-F5344CB8AC3E}">
        <p14:creationId xmlns:p14="http://schemas.microsoft.com/office/powerpoint/2010/main" val="34383259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a:xfrm>
            <a:off x="433402" y="1562684"/>
            <a:ext cx="7457151" cy="550863"/>
          </a:xfrm>
        </p:spPr>
        <p:txBody>
          <a:bodyPr/>
          <a:lstStyle/>
          <a:p>
            <a:r>
              <a:rPr lang="en-US" dirty="0"/>
              <a:t>Future-Promise Mechanism with </a:t>
            </a:r>
            <a:r>
              <a:rPr lang="en-US" b="1" dirty="0" err="1"/>
              <a:t>std:async</a:t>
            </a:r>
            <a:endParaRPr lang="en-US" dirty="0"/>
          </a:p>
        </p:txBody>
      </p:sp>
      <p:graphicFrame>
        <p:nvGraphicFramePr>
          <p:cNvPr id="3" name="Object 2">
            <a:extLst>
              <a:ext uri="{FF2B5EF4-FFF2-40B4-BE49-F238E27FC236}">
                <a16:creationId xmlns:a16="http://schemas.microsoft.com/office/drawing/2014/main" id="{CF28C417-0FA6-5D12-6C0B-B17DD0380D8A}"/>
              </a:ext>
            </a:extLst>
          </p:cNvPr>
          <p:cNvGraphicFramePr>
            <a:graphicFrameLocks noChangeAspect="1"/>
          </p:cNvGraphicFramePr>
          <p:nvPr/>
        </p:nvGraphicFramePr>
        <p:xfrm>
          <a:off x="2208445" y="2774023"/>
          <a:ext cx="5802144" cy="1876068"/>
        </p:xfrm>
        <a:graphic>
          <a:graphicData uri="http://schemas.openxmlformats.org/presentationml/2006/ole">
            <mc:AlternateContent xmlns:mc="http://schemas.openxmlformats.org/markup-compatibility/2006">
              <mc:Choice xmlns:v="urn:schemas-microsoft-com:vml" Requires="v">
                <p:oleObj name="Packager Shell Object" showAsIcon="1" r:id="rId3" imgW="1483200" imgH="478800" progId="Package">
                  <p:embed/>
                </p:oleObj>
              </mc:Choice>
              <mc:Fallback>
                <p:oleObj name="Packager Shell Object" showAsIcon="1" r:id="rId3" imgW="1483200" imgH="478800" progId="Package">
                  <p:embed/>
                  <p:pic>
                    <p:nvPicPr>
                      <p:cNvPr id="3" name="Object 2">
                        <a:extLst>
                          <a:ext uri="{FF2B5EF4-FFF2-40B4-BE49-F238E27FC236}">
                            <a16:creationId xmlns:a16="http://schemas.microsoft.com/office/drawing/2014/main" id="{CF28C417-0FA6-5D12-6C0B-B17DD0380D8A}"/>
                          </a:ext>
                        </a:extLst>
                      </p:cNvPr>
                      <p:cNvPicPr/>
                      <p:nvPr/>
                    </p:nvPicPr>
                    <p:blipFill>
                      <a:blip r:embed="rId4"/>
                      <a:stretch>
                        <a:fillRect/>
                      </a:stretch>
                    </p:blipFill>
                    <p:spPr>
                      <a:xfrm>
                        <a:off x="2208445" y="2774023"/>
                        <a:ext cx="5802144" cy="1876068"/>
                      </a:xfrm>
                      <a:prstGeom prst="rect">
                        <a:avLst/>
                      </a:prstGeom>
                    </p:spPr>
                  </p:pic>
                </p:oleObj>
              </mc:Fallback>
            </mc:AlternateContent>
          </a:graphicData>
        </a:graphic>
      </p:graphicFrame>
    </p:spTree>
    <p:extLst>
      <p:ext uri="{BB962C8B-B14F-4D97-AF65-F5344CB8AC3E}">
        <p14:creationId xmlns:p14="http://schemas.microsoft.com/office/powerpoint/2010/main" val="3694619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4" name="Google Shape;84;p3"/>
          <p:cNvSpPr txBox="1">
            <a:spLocks noGrp="1"/>
          </p:cNvSpPr>
          <p:nvPr>
            <p:ph type="body" idx="3"/>
          </p:nvPr>
        </p:nvSpPr>
        <p:spPr>
          <a:xfrm>
            <a:off x="465138" y="426316"/>
            <a:ext cx="18415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900"/>
              <a:buFont typeface="Arial"/>
              <a:buNone/>
            </a:pPr>
            <a:r>
              <a:rPr lang="en-US" dirty="0">
                <a:solidFill>
                  <a:schemeClr val="dk2"/>
                </a:solidFill>
                <a:latin typeface="Arial"/>
                <a:ea typeface="Arial"/>
                <a:cs typeface="Arial"/>
                <a:sym typeface="Arial"/>
              </a:rPr>
              <a:t>Fundamentals of Communication and Networking</a:t>
            </a:r>
            <a:endParaRPr lang="en-US" dirty="0"/>
          </a:p>
        </p:txBody>
      </p:sp>
      <p:sp>
        <p:nvSpPr>
          <p:cNvPr id="5" name="Text Placeholder 4">
            <a:extLst>
              <a:ext uri="{FF2B5EF4-FFF2-40B4-BE49-F238E27FC236}">
                <a16:creationId xmlns:a16="http://schemas.microsoft.com/office/drawing/2014/main" id="{FF87BA39-9465-A6F5-1C75-2906EFBEA03C}"/>
              </a:ext>
            </a:extLst>
          </p:cNvPr>
          <p:cNvSpPr>
            <a:spLocks noGrp="1"/>
          </p:cNvSpPr>
          <p:nvPr>
            <p:ph type="body" idx="1"/>
          </p:nvPr>
        </p:nvSpPr>
        <p:spPr/>
        <p:txBody>
          <a:bodyPr/>
          <a:lstStyle/>
          <a:p>
            <a:r>
              <a:rPr lang="en-US" dirty="0"/>
              <a:t>Sequential execution</a:t>
            </a:r>
          </a:p>
        </p:txBody>
      </p:sp>
      <p:pic>
        <p:nvPicPr>
          <p:cNvPr id="2" name="Picture 1">
            <a:extLst>
              <a:ext uri="{FF2B5EF4-FFF2-40B4-BE49-F238E27FC236}">
                <a16:creationId xmlns:a16="http://schemas.microsoft.com/office/drawing/2014/main" id="{E4E26857-9B1C-1E34-D0C4-3A6086B478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6469" y="2766452"/>
            <a:ext cx="6273061" cy="2381250"/>
          </a:xfrm>
          <a:prstGeom prst="rect">
            <a:avLst/>
          </a:prstGeom>
        </p:spPr>
      </p:pic>
    </p:spTree>
    <p:extLst>
      <p:ext uri="{BB962C8B-B14F-4D97-AF65-F5344CB8AC3E}">
        <p14:creationId xmlns:p14="http://schemas.microsoft.com/office/powerpoint/2010/main" val="3659151626"/>
      </p:ext>
    </p:extLst>
  </p:cSld>
  <p:clrMapOvr>
    <a:masterClrMapping/>
  </p:clrMapOvr>
</p:sld>
</file>

<file path=ppt/theme/theme1.xml><?xml version="1.0" encoding="utf-8"?>
<a:theme xmlns:a="http://schemas.openxmlformats.org/drawingml/2006/main" name="Office Theme">
  <a:themeElements>
    <a:clrScheme name="KSE">
      <a:dk1>
        <a:srgbClr val="000000"/>
      </a:dk1>
      <a:lt1>
        <a:srgbClr val="FFFFFF"/>
      </a:lt1>
      <a:dk2>
        <a:srgbClr val="003964"/>
      </a:dk2>
      <a:lt2>
        <a:srgbClr val="EEECE1"/>
      </a:lt2>
      <a:accent1>
        <a:srgbClr val="003964"/>
      </a:accent1>
      <a:accent2>
        <a:srgbClr val="00BBCE"/>
      </a:accent2>
      <a:accent3>
        <a:srgbClr val="A7C539"/>
      </a:accent3>
      <a:accent4>
        <a:srgbClr val="E4E541"/>
      </a:accent4>
      <a:accent5>
        <a:srgbClr val="D33E2C"/>
      </a:accent5>
      <a:accent6>
        <a:srgbClr val="F04F43"/>
      </a:accent6>
      <a:hlink>
        <a:srgbClr val="003964"/>
      </a:hlink>
      <a:folHlink>
        <a:srgbClr val="00BB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2428</TotalTime>
  <Words>5138</Words>
  <Application>Microsoft Office PowerPoint</Application>
  <PresentationFormat>A4 Paper (210x297 mm)</PresentationFormat>
  <Paragraphs>681</Paragraphs>
  <Slides>80</Slides>
  <Notes>77</Notes>
  <HiddenSlides>1</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80</vt:i4>
      </vt:variant>
    </vt:vector>
  </HeadingPairs>
  <TitlesOfParts>
    <vt:vector size="88" baseType="lpstr">
      <vt:lpstr>Arial</vt:lpstr>
      <vt:lpstr>Calibri</vt:lpstr>
      <vt:lpstr>Cambria Math</vt:lpstr>
      <vt:lpstr>Consolas</vt:lpstr>
      <vt:lpstr>PalatinoLTStd-Italic-Identity-H</vt:lpstr>
      <vt:lpstr>PalatinoLTStd-Roman-Identity-H</vt:lpstr>
      <vt:lpstr>Office Theme</vt:lpstr>
      <vt:lpstr>Packager Shell Object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Vadym Yaremenko</cp:lastModifiedBy>
  <cp:revision>612</cp:revision>
  <dcterms:created xsi:type="dcterms:W3CDTF">2017-06-28T10:33:03Z</dcterms:created>
  <dcterms:modified xsi:type="dcterms:W3CDTF">2025-01-20T14:01:58Z</dcterms:modified>
</cp:coreProperties>
</file>